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sldIdLst>
    <p:sldId id="340" r:id="rId2"/>
    <p:sldId id="322" r:id="rId3"/>
    <p:sldId id="411" r:id="rId4"/>
    <p:sldId id="275" r:id="rId5"/>
    <p:sldId id="317" r:id="rId6"/>
    <p:sldId id="332" r:id="rId7"/>
    <p:sldId id="337" r:id="rId8"/>
    <p:sldId id="348" r:id="rId9"/>
    <p:sldId id="343" r:id="rId10"/>
    <p:sldId id="338" r:id="rId11"/>
    <p:sldId id="349" r:id="rId12"/>
    <p:sldId id="347" r:id="rId13"/>
    <p:sldId id="341" r:id="rId14"/>
    <p:sldId id="351" r:id="rId15"/>
    <p:sldId id="353" r:id="rId16"/>
    <p:sldId id="352" r:id="rId17"/>
    <p:sldId id="354" r:id="rId18"/>
    <p:sldId id="355" r:id="rId19"/>
    <p:sldId id="356" r:id="rId20"/>
    <p:sldId id="357" r:id="rId21"/>
    <p:sldId id="358" r:id="rId22"/>
    <p:sldId id="27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vi, Mariana" initials="LM" lastIdx="1" clrIdx="0">
    <p:extLst>
      <p:ext uri="{19B8F6BF-5375-455C-9EA6-DF929625EA0E}">
        <p15:presenceInfo xmlns:p15="http://schemas.microsoft.com/office/powerpoint/2012/main" userId="S::mariana.levi@northeastern.edu::ff81d19a-5bdb-42c2-9044-405c3c95514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73"/>
    <p:restoredTop sz="86722"/>
  </p:normalViewPr>
  <p:slideViewPr>
    <p:cSldViewPr snapToGrid="0" snapToObjects="1">
      <p:cViewPr varScale="1">
        <p:scale>
          <a:sx n="124" d="100"/>
          <a:sy n="124" d="100"/>
        </p:scale>
        <p:origin x="10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G>
</file>

<file path=ppt/media/image11.png>
</file>

<file path=ppt/media/image12.jpg>
</file>

<file path=ppt/media/image1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5C7F33-2131-074A-9925-E4EC523D71FB}" type="datetimeFigureOut">
              <a:rPr lang="en-US" smtClean="0"/>
              <a:t>6/7/21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D0BE9B-27D0-DE48-97C9-0822EE7C1D26}" type="slidenum">
              <a:rPr lang="en-US" smtClean="0"/>
              <a:t>‹#›</a:t>
            </a:fld>
            <a:endParaRPr lang="en-US"/>
          </a:p>
        </p:txBody>
      </p:sp>
    </p:spTree>
    <p:extLst>
      <p:ext uri="{BB962C8B-B14F-4D97-AF65-F5344CB8AC3E}">
        <p14:creationId xmlns:p14="http://schemas.microsoft.com/office/powerpoint/2010/main" val="7614577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D0BE9B-27D0-DE48-97C9-0822EE7C1D26}" type="slidenum">
              <a:rPr lang="en-US" smtClean="0"/>
              <a:t>1</a:t>
            </a:fld>
            <a:endParaRPr lang="en-US"/>
          </a:p>
        </p:txBody>
      </p:sp>
    </p:spTree>
    <p:extLst>
      <p:ext uri="{BB962C8B-B14F-4D97-AF65-F5344CB8AC3E}">
        <p14:creationId xmlns:p14="http://schemas.microsoft.com/office/powerpoint/2010/main" val="227507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D0BE9B-27D0-DE48-97C9-0822EE7C1D26}" type="slidenum">
              <a:rPr lang="en-US" smtClean="0"/>
              <a:t>10</a:t>
            </a:fld>
            <a:endParaRPr lang="en-US"/>
          </a:p>
        </p:txBody>
      </p:sp>
    </p:spTree>
    <p:extLst>
      <p:ext uri="{BB962C8B-B14F-4D97-AF65-F5344CB8AC3E}">
        <p14:creationId xmlns:p14="http://schemas.microsoft.com/office/powerpoint/2010/main" val="42711293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D0BE9B-27D0-DE48-97C9-0822EE7C1D26}" type="slidenum">
              <a:rPr lang="en-US" smtClean="0"/>
              <a:t>12</a:t>
            </a:fld>
            <a:endParaRPr lang="en-US"/>
          </a:p>
        </p:txBody>
      </p:sp>
    </p:spTree>
    <p:extLst>
      <p:ext uri="{BB962C8B-B14F-4D97-AF65-F5344CB8AC3E}">
        <p14:creationId xmlns:p14="http://schemas.microsoft.com/office/powerpoint/2010/main" val="2790598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b="0" i="0" dirty="0">
              <a:solidFill>
                <a:srgbClr val="000000"/>
              </a:solidFill>
              <a:effectLst/>
              <a:latin typeface="Helvetica Neue" panose="02000503000000020004" pitchFamily="2" charset="0"/>
            </a:endParaRPr>
          </a:p>
        </p:txBody>
      </p:sp>
      <p:sp>
        <p:nvSpPr>
          <p:cNvPr id="4" name="Slide Number Placeholder 3"/>
          <p:cNvSpPr>
            <a:spLocks noGrp="1"/>
          </p:cNvSpPr>
          <p:nvPr>
            <p:ph type="sldNum" sz="quarter" idx="5"/>
          </p:nvPr>
        </p:nvSpPr>
        <p:spPr/>
        <p:txBody>
          <a:bodyPr/>
          <a:lstStyle/>
          <a:p>
            <a:fld id="{46B03E4E-4774-E944-990E-761C025100EC}" type="slidenum">
              <a:rPr lang="en-US" smtClean="0"/>
              <a:t>2</a:t>
            </a:fld>
            <a:endParaRPr lang="en-US"/>
          </a:p>
        </p:txBody>
      </p:sp>
    </p:spTree>
    <p:extLst>
      <p:ext uri="{BB962C8B-B14F-4D97-AF65-F5344CB8AC3E}">
        <p14:creationId xmlns:p14="http://schemas.microsoft.com/office/powerpoint/2010/main" val="32327257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46B03E4E-4774-E944-990E-761C025100EC}" type="slidenum">
              <a:rPr lang="en-US" smtClean="0"/>
              <a:t>3</a:t>
            </a:fld>
            <a:endParaRPr lang="en-US"/>
          </a:p>
        </p:txBody>
      </p:sp>
    </p:spTree>
    <p:extLst>
      <p:ext uri="{BB962C8B-B14F-4D97-AF65-F5344CB8AC3E}">
        <p14:creationId xmlns:p14="http://schemas.microsoft.com/office/powerpoint/2010/main" val="14179711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High Performance Computing (HPC) is performing computations on a so-called supercomputer, which is usually a system that is considered at the frontline of contemporary processing capacity. The processing capacity is mainly evaluated based on the processing speed and the memory capacity. Typically, this is achieved through connecting many powerful computers together into a </a:t>
            </a:r>
            <a:r>
              <a:rPr lang="en-US" sz="1200" b="1" i="0" kern="1200" dirty="0">
                <a:solidFill>
                  <a:schemeClr val="tx1"/>
                </a:solidFill>
                <a:effectLst/>
                <a:latin typeface="+mn-lt"/>
                <a:ea typeface="+mn-ea"/>
                <a:cs typeface="+mn-cs"/>
              </a:rPr>
              <a:t>computer cluster</a:t>
            </a:r>
            <a:r>
              <a:rPr lang="en-US" sz="1200" b="0" i="0" kern="1200" dirty="0">
                <a:solidFill>
                  <a:schemeClr val="tx1"/>
                </a:solidFill>
                <a:effectLst/>
                <a:latin typeface="+mn-lt"/>
                <a:ea typeface="+mn-ea"/>
                <a:cs typeface="+mn-cs"/>
              </a:rPr>
              <a:t> via a computer network, so that the many connected computers can be used as a single machine. The HPC system relies on parallel computing technology in order to process data extremely fast.</a:t>
            </a:r>
          </a:p>
          <a:p>
            <a:endParaRPr lang="en-US" sz="1200" b="0" i="0" kern="1200" dirty="0">
              <a:solidFill>
                <a:schemeClr val="tx1"/>
              </a:solidFill>
              <a:effectLst/>
              <a:latin typeface="+mn-lt"/>
              <a:ea typeface="+mn-ea"/>
              <a:cs typeface="+mn-cs"/>
            </a:endParaRPr>
          </a:p>
          <a:p>
            <a:r>
              <a:rPr lang="en-US" dirty="0"/>
              <a:t>Discovery Cluster in the MGHPCC (Holyoke, MA)</a:t>
            </a:r>
          </a:p>
          <a:p>
            <a:r>
              <a:rPr lang="en-US" dirty="0"/>
              <a:t>25,000+ CPU cores</a:t>
            </a:r>
            <a:endParaRPr lang="en-US" b="1" dirty="0"/>
          </a:p>
          <a:p>
            <a:r>
              <a:rPr lang="en-US" dirty="0"/>
              <a:t>over 200 GPUs</a:t>
            </a:r>
          </a:p>
          <a:p>
            <a:r>
              <a:rPr lang="en-US" dirty="0"/>
              <a:t>Connected to Northeastern via 10 Gbps Ethernet (</a:t>
            </a:r>
            <a:r>
              <a:rPr lang="en-US" dirty="0" err="1"/>
              <a:t>GbE</a:t>
            </a:r>
            <a:r>
              <a:rPr lang="en-US" dirty="0"/>
              <a:t>) </a:t>
            </a:r>
          </a:p>
          <a:p>
            <a:r>
              <a:rPr lang="en-US" dirty="0"/>
              <a:t>Active, archive, secure, and cloud storage solutions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Close to half of the cluster is now connected with the InfiniBand HDR 100-200Gbps high-throughput low-latency network, and we're moving towards 100% of the cluster being connected with InfiniBand. Additionally, some storage systems (/work and /scratch) also have RDMA HDR 100-200Gbps connectivity to the new nodes.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03E4E-4774-E944-990E-761C025100E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6227917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Compute node / Node</a:t>
            </a:r>
            <a:r>
              <a:rPr lang="en-US" sz="1200" b="0" i="0" kern="1200" dirty="0">
                <a:solidFill>
                  <a:schemeClr val="tx1"/>
                </a:solidFill>
                <a:effectLst/>
                <a:latin typeface="+mn-lt"/>
                <a:ea typeface="+mn-ea"/>
                <a:cs typeface="+mn-cs"/>
              </a:rPr>
              <a:t> - a standalone computer/server/worker node in the cluster, which is running its own instance of the operating system (typically, Linux-OS like CentOS) and is interconnected with the other nodes via a network. Usually has multiple CPUs/processors/cores a separate memory, network interfaces, etc.</a:t>
            </a:r>
          </a:p>
          <a:p>
            <a:r>
              <a:rPr lang="en-US" sz="1200" b="1" i="0" kern="1200" dirty="0">
                <a:solidFill>
                  <a:schemeClr val="tx1"/>
                </a:solidFill>
                <a:effectLst/>
                <a:latin typeface="+mn-lt"/>
                <a:ea typeface="+mn-ea"/>
                <a:cs typeface="+mn-cs"/>
              </a:rPr>
              <a:t>CPU / Socket / Processor / Core</a:t>
            </a:r>
            <a:r>
              <a:rPr lang="en-US" sz="1200" b="0" i="0" kern="1200" dirty="0">
                <a:solidFill>
                  <a:schemeClr val="tx1"/>
                </a:solidFill>
                <a:effectLst/>
                <a:latin typeface="+mn-lt"/>
                <a:ea typeface="+mn-ea"/>
                <a:cs typeface="+mn-cs"/>
              </a:rPr>
              <a:t> - may vary upon context and manufacturer. Initially, a CPU (Central Processing Unit) was referred to a single component within a computer. When multiple CPUs were introduced, each CPU was subdivided into multiple "cores", which were considered single processing units. Sockets are referred to as CPUs with multiple cores, though this term can depend on the vendor.</a:t>
            </a:r>
          </a:p>
          <a:p>
            <a:r>
              <a:rPr lang="en-US" sz="1200" b="1" i="0" kern="1200" dirty="0">
                <a:solidFill>
                  <a:schemeClr val="tx1"/>
                </a:solidFill>
                <a:effectLst/>
                <a:latin typeface="+mn-lt"/>
                <a:ea typeface="+mn-ea"/>
                <a:cs typeface="+mn-cs"/>
              </a:rPr>
              <a:t>Task</a:t>
            </a:r>
            <a:r>
              <a:rPr lang="en-US" sz="1200" b="0" i="0" kern="1200" dirty="0">
                <a:solidFill>
                  <a:schemeClr val="tx1"/>
                </a:solidFill>
                <a:effectLst/>
                <a:latin typeface="+mn-lt"/>
                <a:ea typeface="+mn-ea"/>
                <a:cs typeface="+mn-cs"/>
              </a:rPr>
              <a:t> - A logical section of a computational workflow, typically a program or a set of instructions that is executed by a parallel unit. A parallel program consists of multiple tasks executed simultaneously.</a:t>
            </a:r>
          </a:p>
          <a:p>
            <a:r>
              <a:rPr lang="en-US" sz="1200" b="1" i="0" kern="1200" dirty="0">
                <a:solidFill>
                  <a:schemeClr val="tx1"/>
                </a:solidFill>
                <a:effectLst/>
                <a:latin typeface="+mn-lt"/>
                <a:ea typeface="+mn-ea"/>
                <a:cs typeface="+mn-cs"/>
              </a:rPr>
              <a:t>Network</a:t>
            </a:r>
            <a:r>
              <a:rPr lang="en-US" sz="1200" b="0" i="0" kern="1200" dirty="0">
                <a:solidFill>
                  <a:schemeClr val="tx1"/>
                </a:solidFill>
                <a:effectLst/>
                <a:latin typeface="+mn-lt"/>
                <a:ea typeface="+mn-ea"/>
                <a:cs typeface="+mn-cs"/>
              </a:rPr>
              <a:t> - different nodes in the cluster are usually connected to each other through fast local area networks (LAN). Faster connections like InfiniBand (IB) connection provide high throughput and low latency.</a:t>
            </a:r>
          </a:p>
          <a:p>
            <a:r>
              <a:rPr lang="en-US" sz="1200" b="1" i="0" kern="1200" dirty="0">
                <a:solidFill>
                  <a:schemeClr val="tx1"/>
                </a:solidFill>
                <a:effectLst/>
                <a:latin typeface="+mn-lt"/>
                <a:ea typeface="+mn-ea"/>
                <a:cs typeface="+mn-cs"/>
              </a:rPr>
              <a:t>Partition</a:t>
            </a:r>
            <a:r>
              <a:rPr lang="en-US" sz="1200" b="0" i="0" kern="1200" dirty="0">
                <a:solidFill>
                  <a:schemeClr val="tx1"/>
                </a:solidFill>
                <a:effectLst/>
                <a:latin typeface="+mn-lt"/>
                <a:ea typeface="+mn-ea"/>
                <a:cs typeface="+mn-cs"/>
              </a:rPr>
              <a:t> - (on the Discovery cluster) are groups of nodes that are grouped into logical sets.</a:t>
            </a:r>
          </a:p>
          <a:p>
            <a:r>
              <a:rPr lang="en-US" sz="1200" b="1" i="0" kern="1200" dirty="0">
                <a:solidFill>
                  <a:schemeClr val="tx1"/>
                </a:solidFill>
                <a:effectLst/>
                <a:latin typeface="+mn-lt"/>
                <a:ea typeface="+mn-ea"/>
                <a:cs typeface="+mn-cs"/>
              </a:rPr>
              <a:t>Clock cycle</a:t>
            </a:r>
            <a:r>
              <a:rPr lang="en-US" sz="1200" b="0" i="0" kern="1200" dirty="0">
                <a:solidFill>
                  <a:schemeClr val="tx1"/>
                </a:solidFill>
                <a:effectLst/>
                <a:latin typeface="+mn-lt"/>
                <a:ea typeface="+mn-ea"/>
                <a:cs typeface="+mn-cs"/>
              </a:rPr>
              <a:t> - the speed unit of a CPU and corresponds to the electronic pulse of a CPU, during which the CPU performs a basic operation.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03E4E-4774-E944-990E-761C025100E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79091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Compute node / Node</a:t>
            </a:r>
            <a:r>
              <a:rPr lang="en-US" sz="1200" b="0" i="0" kern="1200" dirty="0">
                <a:solidFill>
                  <a:schemeClr val="tx1"/>
                </a:solidFill>
                <a:effectLst/>
                <a:latin typeface="+mn-lt"/>
                <a:ea typeface="+mn-ea"/>
                <a:cs typeface="+mn-cs"/>
              </a:rPr>
              <a:t> - a standalone computer/server/worker node in the cluster, which is running its own instance of the operating system (typically, Linux-OS like CentOS) and is interconnected with the other nodes via a network. Usually has multiple CPUs/processors/cores a separate memory, network interfaces, etc.</a:t>
            </a:r>
          </a:p>
          <a:p>
            <a:r>
              <a:rPr lang="en-US" sz="1200" b="1" i="0" kern="1200" dirty="0">
                <a:solidFill>
                  <a:schemeClr val="tx1"/>
                </a:solidFill>
                <a:effectLst/>
                <a:latin typeface="+mn-lt"/>
                <a:ea typeface="+mn-ea"/>
                <a:cs typeface="+mn-cs"/>
              </a:rPr>
              <a:t>CPU / Socket / Processor / Core</a:t>
            </a:r>
            <a:r>
              <a:rPr lang="en-US" sz="1200" b="0" i="0" kern="1200" dirty="0">
                <a:solidFill>
                  <a:schemeClr val="tx1"/>
                </a:solidFill>
                <a:effectLst/>
                <a:latin typeface="+mn-lt"/>
                <a:ea typeface="+mn-ea"/>
                <a:cs typeface="+mn-cs"/>
              </a:rPr>
              <a:t> - may vary upon context and manufacturer. Initially, a CPU (Central Processing Unit) was referred to a single component within a computer. When multiple CPUs were introduced, each CPU was subdivided into multiple "cores", which were considered single processing units. Sockets are referred to as CPUs with multiple cores, though this term can depend on the vendor.</a:t>
            </a:r>
          </a:p>
          <a:p>
            <a:r>
              <a:rPr lang="en-US" sz="1200" b="1" i="0" kern="1200" dirty="0">
                <a:solidFill>
                  <a:schemeClr val="tx1"/>
                </a:solidFill>
                <a:effectLst/>
                <a:latin typeface="+mn-lt"/>
                <a:ea typeface="+mn-ea"/>
                <a:cs typeface="+mn-cs"/>
              </a:rPr>
              <a:t>Task</a:t>
            </a:r>
            <a:r>
              <a:rPr lang="en-US" sz="1200" b="0" i="0" kern="1200" dirty="0">
                <a:solidFill>
                  <a:schemeClr val="tx1"/>
                </a:solidFill>
                <a:effectLst/>
                <a:latin typeface="+mn-lt"/>
                <a:ea typeface="+mn-ea"/>
                <a:cs typeface="+mn-cs"/>
              </a:rPr>
              <a:t> - A logical section of a computational workflow, typically a program or a set of instructions that is executed by a parallel unit. A parallel program consists of multiple tasks executed simultaneously.</a:t>
            </a:r>
          </a:p>
          <a:p>
            <a:r>
              <a:rPr lang="en-US" sz="1200" b="1" i="0" kern="1200" dirty="0">
                <a:solidFill>
                  <a:schemeClr val="tx1"/>
                </a:solidFill>
                <a:effectLst/>
                <a:latin typeface="+mn-lt"/>
                <a:ea typeface="+mn-ea"/>
                <a:cs typeface="+mn-cs"/>
              </a:rPr>
              <a:t>Network</a:t>
            </a:r>
            <a:r>
              <a:rPr lang="en-US" sz="1200" b="0" i="0" kern="1200" dirty="0">
                <a:solidFill>
                  <a:schemeClr val="tx1"/>
                </a:solidFill>
                <a:effectLst/>
                <a:latin typeface="+mn-lt"/>
                <a:ea typeface="+mn-ea"/>
                <a:cs typeface="+mn-cs"/>
              </a:rPr>
              <a:t> - different nodes in the cluster are usually connected to each other through fast local area networks (LAN). Faster connections like InfiniBand (IB) connection provide high throughput and low latency.</a:t>
            </a:r>
          </a:p>
          <a:p>
            <a:r>
              <a:rPr lang="en-US" sz="1200" b="1" i="0" kern="1200" dirty="0">
                <a:solidFill>
                  <a:schemeClr val="tx1"/>
                </a:solidFill>
                <a:effectLst/>
                <a:latin typeface="+mn-lt"/>
                <a:ea typeface="+mn-ea"/>
                <a:cs typeface="+mn-cs"/>
              </a:rPr>
              <a:t>Partition</a:t>
            </a:r>
            <a:r>
              <a:rPr lang="en-US" sz="1200" b="0" i="0" kern="1200" dirty="0">
                <a:solidFill>
                  <a:schemeClr val="tx1"/>
                </a:solidFill>
                <a:effectLst/>
                <a:latin typeface="+mn-lt"/>
                <a:ea typeface="+mn-ea"/>
                <a:cs typeface="+mn-cs"/>
              </a:rPr>
              <a:t> - (on the Discovery cluster) are groups of nodes that are grouped into logical sets.</a:t>
            </a:r>
          </a:p>
          <a:p>
            <a:r>
              <a:rPr lang="en-US" sz="1200" b="1" i="0" kern="1200" dirty="0">
                <a:solidFill>
                  <a:schemeClr val="tx1"/>
                </a:solidFill>
                <a:effectLst/>
                <a:latin typeface="+mn-lt"/>
                <a:ea typeface="+mn-ea"/>
                <a:cs typeface="+mn-cs"/>
              </a:rPr>
              <a:t>Clock cycle</a:t>
            </a:r>
            <a:r>
              <a:rPr lang="en-US" sz="1200" b="0" i="0" kern="1200" dirty="0">
                <a:solidFill>
                  <a:schemeClr val="tx1"/>
                </a:solidFill>
                <a:effectLst/>
                <a:latin typeface="+mn-lt"/>
                <a:ea typeface="+mn-ea"/>
                <a:cs typeface="+mn-cs"/>
              </a:rPr>
              <a:t> - the speed unit of a CPU and corresponds to the electronic pulse of a CPU, during which the CPU performs a basic operation.</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6B03E4E-4774-E944-990E-761C025100E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743325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D0BE9B-27D0-DE48-97C9-0822EE7C1D26}" type="slidenum">
              <a:rPr lang="en-US" smtClean="0"/>
              <a:t>7</a:t>
            </a:fld>
            <a:endParaRPr lang="en-US"/>
          </a:p>
        </p:txBody>
      </p:sp>
    </p:spTree>
    <p:extLst>
      <p:ext uri="{BB962C8B-B14F-4D97-AF65-F5344CB8AC3E}">
        <p14:creationId xmlns:p14="http://schemas.microsoft.com/office/powerpoint/2010/main" val="41706330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Performance tests may also include calculations of speedup, efficiency and scalability over multiple jobs (HPC training material). Note that the CPU efficiency provided from "</a:t>
            </a:r>
            <a:r>
              <a:rPr lang="en-US" sz="1200" b="0" i="0" kern="1200" dirty="0" err="1">
                <a:solidFill>
                  <a:schemeClr val="tx1"/>
                </a:solidFill>
                <a:effectLst/>
                <a:latin typeface="+mn-lt"/>
                <a:ea typeface="+mn-ea"/>
                <a:cs typeface="+mn-cs"/>
              </a:rPr>
              <a:t>seff</a:t>
            </a:r>
            <a:r>
              <a:rPr lang="en-US" sz="1200" b="0" i="0" kern="1200" dirty="0">
                <a:solidFill>
                  <a:schemeClr val="tx1"/>
                </a:solidFill>
                <a:effectLst/>
                <a:latin typeface="+mn-lt"/>
                <a:ea typeface="+mn-ea"/>
                <a:cs typeface="+mn-cs"/>
              </a:rPr>
              <a:t>" (time of CPU being utilized vs. idle) is </a:t>
            </a:r>
            <a:r>
              <a:rPr lang="en-US" sz="1200" b="1" i="0" kern="1200" dirty="0">
                <a:solidFill>
                  <a:schemeClr val="tx1"/>
                </a:solidFill>
                <a:effectLst/>
                <a:latin typeface="+mn-lt"/>
                <a:ea typeface="+mn-ea"/>
                <a:cs typeface="+mn-cs"/>
              </a:rPr>
              <a:t>different</a:t>
            </a:r>
            <a:r>
              <a:rPr lang="en-US" sz="1200" b="0" i="0" kern="1200" dirty="0">
                <a:solidFill>
                  <a:schemeClr val="tx1"/>
                </a:solidFill>
                <a:effectLst/>
                <a:latin typeface="+mn-lt"/>
                <a:ea typeface="+mn-ea"/>
                <a:cs typeface="+mn-cs"/>
              </a:rPr>
              <a:t> from efficiency calculations from speedup tests (defined as the ratio of speedup by the number of cores).</a:t>
            </a:r>
          </a:p>
          <a:p>
            <a:endParaRPr lang="en-US" dirty="0"/>
          </a:p>
        </p:txBody>
      </p:sp>
      <p:sp>
        <p:nvSpPr>
          <p:cNvPr id="4" name="Slide Number Placeholder 3"/>
          <p:cNvSpPr>
            <a:spLocks noGrp="1"/>
          </p:cNvSpPr>
          <p:nvPr>
            <p:ph type="sldNum" sz="quarter" idx="5"/>
          </p:nvPr>
        </p:nvSpPr>
        <p:spPr/>
        <p:txBody>
          <a:bodyPr/>
          <a:lstStyle/>
          <a:p>
            <a:fld id="{1FD0BE9B-27D0-DE48-97C9-0822EE7C1D26}" type="slidenum">
              <a:rPr lang="en-US" smtClean="0"/>
              <a:t>8</a:t>
            </a:fld>
            <a:endParaRPr lang="en-US"/>
          </a:p>
        </p:txBody>
      </p:sp>
    </p:spTree>
    <p:extLst>
      <p:ext uri="{BB962C8B-B14F-4D97-AF65-F5344CB8AC3E}">
        <p14:creationId xmlns:p14="http://schemas.microsoft.com/office/powerpoint/2010/main" val="296727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p>
        </p:txBody>
      </p:sp>
      <p:sp>
        <p:nvSpPr>
          <p:cNvPr id="4" name="Slide Number Placeholder 3"/>
          <p:cNvSpPr>
            <a:spLocks noGrp="1"/>
          </p:cNvSpPr>
          <p:nvPr>
            <p:ph type="sldNum" sz="quarter" idx="5"/>
          </p:nvPr>
        </p:nvSpPr>
        <p:spPr/>
        <p:txBody>
          <a:bodyPr/>
          <a:lstStyle/>
          <a:p>
            <a:fld id="{1FD0BE9B-27D0-DE48-97C9-0822EE7C1D26}" type="slidenum">
              <a:rPr lang="en-US" smtClean="0"/>
              <a:t>9</a:t>
            </a:fld>
            <a:endParaRPr lang="en-US"/>
          </a:p>
        </p:txBody>
      </p:sp>
    </p:spTree>
    <p:extLst>
      <p:ext uri="{BB962C8B-B14F-4D97-AF65-F5344CB8AC3E}">
        <p14:creationId xmlns:p14="http://schemas.microsoft.com/office/powerpoint/2010/main" val="68572765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Slide">
    <p:bg>
      <p:bgRef idx="1001">
        <a:schemeClr val="bg1"/>
      </p:bgRef>
    </p:bg>
    <p:spTree>
      <p:nvGrpSpPr>
        <p:cNvPr id="1" name=""/>
        <p:cNvGrpSpPr/>
        <p:nvPr/>
      </p:nvGrpSpPr>
      <p:grpSpPr>
        <a:xfrm>
          <a:off x="0" y="0"/>
          <a:ext cx="0" cy="0"/>
          <a:chOff x="0" y="0"/>
          <a:chExt cx="0" cy="0"/>
        </a:xfrm>
      </p:grpSpPr>
      <p:sp>
        <p:nvSpPr>
          <p:cNvPr id="6" name="Title 1"/>
          <p:cNvSpPr>
            <a:spLocks noGrp="1"/>
          </p:cNvSpPr>
          <p:nvPr>
            <p:ph type="ctrTitle"/>
          </p:nvPr>
        </p:nvSpPr>
        <p:spPr>
          <a:xfrm>
            <a:off x="631371" y="1122363"/>
            <a:ext cx="6096807" cy="2038526"/>
          </a:xfrm>
        </p:spPr>
        <p:txBody>
          <a:bodyPr anchor="b"/>
          <a:lstStyle>
            <a:lvl1pPr algn="l">
              <a:defRPr sz="6000">
                <a:latin typeface="Real Head Pro" charset="0"/>
                <a:ea typeface="Real Head Pro" charset="0"/>
                <a:cs typeface="Real Head Pro" charset="0"/>
              </a:defRPr>
            </a:lvl1pPr>
          </a:lstStyle>
          <a:p>
            <a:r>
              <a:rPr lang="en-US"/>
              <a:t>Click to edit Master title style</a:t>
            </a:r>
            <a:endParaRPr lang="en-US" dirty="0"/>
          </a:p>
        </p:txBody>
      </p:sp>
      <p:sp>
        <p:nvSpPr>
          <p:cNvPr id="7" name="Subtitle 2"/>
          <p:cNvSpPr>
            <a:spLocks noGrp="1"/>
          </p:cNvSpPr>
          <p:nvPr>
            <p:ph type="subTitle" idx="1"/>
          </p:nvPr>
        </p:nvSpPr>
        <p:spPr>
          <a:xfrm>
            <a:off x="631371" y="3376260"/>
            <a:ext cx="6096807" cy="1655762"/>
          </a:xfrm>
        </p:spPr>
        <p:txBody>
          <a:bodyPr/>
          <a:lstStyle>
            <a:lvl1pPr marL="0" indent="0" algn="l">
              <a:buNone/>
              <a:defRPr sz="2400">
                <a:latin typeface="Real Text Pro" charset="0"/>
                <a:ea typeface="Real Text Pro" charset="0"/>
                <a:cs typeface="Real Text Pro"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91378" y="3632753"/>
            <a:ext cx="5144909" cy="3047331"/>
          </a:xfrm>
          <a:prstGeom prst="rect">
            <a:avLst/>
          </a:prstGeom>
        </p:spPr>
      </p:pic>
    </p:spTree>
    <p:extLst>
      <p:ext uri="{BB962C8B-B14F-4D97-AF65-F5344CB8AC3E}">
        <p14:creationId xmlns:p14="http://schemas.microsoft.com/office/powerpoint/2010/main" val="228354972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wo Content">
    <p:spTree>
      <p:nvGrpSpPr>
        <p:cNvPr id="1" name=""/>
        <p:cNvGrpSpPr/>
        <p:nvPr/>
      </p:nvGrpSpPr>
      <p:grpSpPr>
        <a:xfrm>
          <a:off x="0" y="0"/>
          <a:ext cx="0" cy="0"/>
          <a:chOff x="0" y="0"/>
          <a:chExt cx="0" cy="0"/>
        </a:xfrm>
      </p:grpSpPr>
      <p:sp>
        <p:nvSpPr>
          <p:cNvPr id="8" name="Rectangle 7"/>
          <p:cNvSpPr/>
          <p:nvPr userDrawn="1"/>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4944533" cy="1325563"/>
          </a:xfrm>
        </p:spPr>
        <p:txBody>
          <a:bodyPr/>
          <a:lstStyle>
            <a:lvl1pPr>
              <a:defRPr>
                <a:solidFill>
                  <a:schemeClr val="bg1"/>
                </a:solidFill>
                <a:latin typeface="Real Head Pro" charset="0"/>
                <a:ea typeface="Real Head Pro" charset="0"/>
                <a:cs typeface="Real Head Pro" charset="0"/>
              </a:defRPr>
            </a:lvl1pPr>
          </a:lstStyle>
          <a:p>
            <a:r>
              <a:rPr lang="en-US"/>
              <a:t>Click to edit Master title style</a:t>
            </a:r>
            <a:endParaRPr lang="en-US" dirty="0"/>
          </a:p>
        </p:txBody>
      </p:sp>
      <p:sp>
        <p:nvSpPr>
          <p:cNvPr id="3" name="Content Placeholder 2"/>
          <p:cNvSpPr>
            <a:spLocks noGrp="1"/>
          </p:cNvSpPr>
          <p:nvPr>
            <p:ph sz="half" idx="1"/>
          </p:nvPr>
        </p:nvSpPr>
        <p:spPr>
          <a:xfrm>
            <a:off x="838200" y="1825625"/>
            <a:ext cx="4944533"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0" name="Content Placeholder 2"/>
          <p:cNvSpPr>
            <a:spLocks noGrp="1"/>
          </p:cNvSpPr>
          <p:nvPr>
            <p:ph sz="half" idx="10"/>
          </p:nvPr>
        </p:nvSpPr>
        <p:spPr>
          <a:xfrm>
            <a:off x="6535994" y="1825625"/>
            <a:ext cx="4944533"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2" name="Straight Connector 11"/>
          <p:cNvCxnSpPr/>
          <p:nvPr userDrawn="1"/>
        </p:nvCxnSpPr>
        <p:spPr>
          <a:xfrm>
            <a:off x="6150761" y="1825625"/>
            <a:ext cx="0" cy="4571772"/>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4" name="Picture 13"/>
          <p:cNvPicPr>
            <a:picLocks noChangeAspect="1"/>
          </p:cNvPicPr>
          <p:nvPr userDrawn="1"/>
        </p:nvPicPr>
        <p:blipFill>
          <a:blip r:embed="rId2"/>
          <a:stretch>
            <a:fillRect/>
          </a:stretch>
        </p:blipFill>
        <p:spPr>
          <a:xfrm>
            <a:off x="10604771" y="5559425"/>
            <a:ext cx="1079500" cy="830792"/>
          </a:xfrm>
          <a:prstGeom prst="rect">
            <a:avLst/>
          </a:prstGeom>
        </p:spPr>
      </p:pic>
      <p:sp>
        <p:nvSpPr>
          <p:cNvPr id="4" name="Slide Number Placeholder 3"/>
          <p:cNvSpPr>
            <a:spLocks noGrp="1"/>
          </p:cNvSpPr>
          <p:nvPr>
            <p:ph type="sldNum" sz="quarter" idx="11"/>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1745348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Two Content">
    <p:spTree>
      <p:nvGrpSpPr>
        <p:cNvPr id="1" name=""/>
        <p:cNvGrpSpPr/>
        <p:nvPr/>
      </p:nvGrpSpPr>
      <p:grpSpPr>
        <a:xfrm>
          <a:off x="0" y="0"/>
          <a:ext cx="0" cy="0"/>
          <a:chOff x="0" y="0"/>
          <a:chExt cx="0" cy="0"/>
        </a:xfrm>
      </p:grpSpPr>
      <p:sp>
        <p:nvSpPr>
          <p:cNvPr id="11" name="Title 1"/>
          <p:cNvSpPr>
            <a:spLocks noGrp="1"/>
          </p:cNvSpPr>
          <p:nvPr>
            <p:ph type="title"/>
          </p:nvPr>
        </p:nvSpPr>
        <p:spPr>
          <a:xfrm>
            <a:off x="838200" y="365125"/>
            <a:ext cx="4944533"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endParaRPr lang="en-US" dirty="0"/>
          </a:p>
        </p:txBody>
      </p:sp>
      <p:sp>
        <p:nvSpPr>
          <p:cNvPr id="12" name="Content Placeholder 2"/>
          <p:cNvSpPr>
            <a:spLocks noGrp="1"/>
          </p:cNvSpPr>
          <p:nvPr>
            <p:ph sz="half" idx="1"/>
          </p:nvPr>
        </p:nvSpPr>
        <p:spPr>
          <a:xfrm>
            <a:off x="838200" y="1825625"/>
            <a:ext cx="4944533" cy="4351338"/>
          </a:xfrm>
        </p:spPr>
        <p:txBody>
          <a:bodyPr/>
          <a:lstStyle>
            <a:lvl1pPr>
              <a:defRPr>
                <a:solidFill>
                  <a:schemeClr val="tx1"/>
                </a:solidFill>
                <a:latin typeface="Real Text Pro" charset="0"/>
                <a:ea typeface="Real Text Pro" charset="0"/>
                <a:cs typeface="Real Text Pro" charset="0"/>
              </a:defRPr>
            </a:lvl1pPr>
            <a:lvl2pPr>
              <a:defRPr>
                <a:solidFill>
                  <a:schemeClr val="tx1"/>
                </a:solidFill>
                <a:latin typeface="Real Text Pro" charset="0"/>
                <a:ea typeface="Real Text Pro" charset="0"/>
                <a:cs typeface="Real Text Pro" charset="0"/>
              </a:defRPr>
            </a:lvl2pPr>
            <a:lvl3pPr>
              <a:defRPr>
                <a:solidFill>
                  <a:schemeClr val="tx1"/>
                </a:solidFill>
                <a:latin typeface="Real Text Pro" charset="0"/>
                <a:ea typeface="Real Text Pro" charset="0"/>
                <a:cs typeface="Real Text Pro" charset="0"/>
              </a:defRPr>
            </a:lvl3pPr>
            <a:lvl4pPr>
              <a:defRPr>
                <a:solidFill>
                  <a:schemeClr val="tx1"/>
                </a:solidFill>
                <a:latin typeface="Real Text Pro" charset="0"/>
                <a:ea typeface="Real Text Pro" charset="0"/>
                <a:cs typeface="Real Text Pro" charset="0"/>
              </a:defRPr>
            </a:lvl4pPr>
            <a:lvl5pPr>
              <a:defRPr>
                <a:solidFill>
                  <a:schemeClr val="tx1"/>
                </a:solidFill>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4" name="Picture 13"/>
          <p:cNvPicPr>
            <a:picLocks noChangeAspect="1"/>
          </p:cNvPicPr>
          <p:nvPr userDrawn="1"/>
        </p:nvPicPr>
        <p:blipFill>
          <a:blip r:embed="rId2"/>
          <a:stretch>
            <a:fillRect/>
          </a:stretch>
        </p:blipFill>
        <p:spPr>
          <a:xfrm>
            <a:off x="838200" y="6397395"/>
            <a:ext cx="2688771" cy="240173"/>
          </a:xfrm>
          <a:prstGeom prst="rect">
            <a:avLst/>
          </a:prstGeom>
        </p:spPr>
      </p:pic>
      <p:cxnSp>
        <p:nvCxnSpPr>
          <p:cNvPr id="16" name="Straight Connector 15"/>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userDrawn="1"/>
        </p:nvCxnSpPr>
        <p:spPr>
          <a:xfrm>
            <a:off x="6150761" y="1825625"/>
            <a:ext cx="0" cy="4571772"/>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7" name="Content Placeholder 2"/>
          <p:cNvSpPr>
            <a:spLocks noGrp="1"/>
          </p:cNvSpPr>
          <p:nvPr>
            <p:ph sz="half" idx="10"/>
          </p:nvPr>
        </p:nvSpPr>
        <p:spPr>
          <a:xfrm>
            <a:off x="6553200" y="1825625"/>
            <a:ext cx="4944533" cy="4351338"/>
          </a:xfrm>
        </p:spPr>
        <p:txBody>
          <a:bodyPr/>
          <a:lstStyle>
            <a:lvl1pPr>
              <a:defRPr>
                <a:solidFill>
                  <a:schemeClr val="tx1"/>
                </a:solidFill>
                <a:latin typeface="Real Text Pro" charset="0"/>
                <a:ea typeface="Real Text Pro" charset="0"/>
                <a:cs typeface="Real Text Pro" charset="0"/>
              </a:defRPr>
            </a:lvl1pPr>
            <a:lvl2pPr>
              <a:defRPr>
                <a:solidFill>
                  <a:schemeClr val="tx1"/>
                </a:solidFill>
                <a:latin typeface="Real Text Pro" charset="0"/>
                <a:ea typeface="Real Text Pro" charset="0"/>
                <a:cs typeface="Real Text Pro" charset="0"/>
              </a:defRPr>
            </a:lvl2pPr>
            <a:lvl3pPr>
              <a:defRPr>
                <a:solidFill>
                  <a:schemeClr val="tx1"/>
                </a:solidFill>
                <a:latin typeface="Real Text Pro" charset="0"/>
                <a:ea typeface="Real Text Pro" charset="0"/>
                <a:cs typeface="Real Text Pro" charset="0"/>
              </a:defRPr>
            </a:lvl3pPr>
            <a:lvl4pPr>
              <a:defRPr>
                <a:solidFill>
                  <a:schemeClr val="tx1"/>
                </a:solidFill>
                <a:latin typeface="Real Text Pro" charset="0"/>
                <a:ea typeface="Real Text Pro" charset="0"/>
                <a:cs typeface="Real Text Pro" charset="0"/>
              </a:defRPr>
            </a:lvl4pPr>
            <a:lvl5pPr>
              <a:defRPr>
                <a:solidFill>
                  <a:schemeClr val="tx1"/>
                </a:solidFill>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8" name="Picture 17"/>
          <p:cNvPicPr>
            <a:picLocks noChangeAspect="1"/>
          </p:cNvPicPr>
          <p:nvPr userDrawn="1"/>
        </p:nvPicPr>
        <p:blipFill>
          <a:blip r:embed="rId3"/>
          <a:stretch>
            <a:fillRect/>
          </a:stretch>
        </p:blipFill>
        <p:spPr>
          <a:xfrm>
            <a:off x="10604771" y="5559425"/>
            <a:ext cx="1079500" cy="830792"/>
          </a:xfrm>
          <a:prstGeom prst="rect">
            <a:avLst/>
          </a:prstGeom>
        </p:spPr>
      </p:pic>
      <p:sp>
        <p:nvSpPr>
          <p:cNvPr id="2" name="Slide Number Placeholder 1"/>
          <p:cNvSpPr>
            <a:spLocks noGrp="1"/>
          </p:cNvSpPr>
          <p:nvPr>
            <p:ph type="sldNum" sz="quarter" idx="11"/>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35126944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biLevel thresh="50000"/>
          </a:blip>
          <a:stretch>
            <a:fillRect/>
          </a:stretch>
        </p:blipFill>
        <p:spPr>
          <a:xfrm>
            <a:off x="838200" y="337165"/>
            <a:ext cx="2858729" cy="901861"/>
          </a:xfrm>
          <a:prstGeom prst="rect">
            <a:avLst/>
          </a:prstGeom>
        </p:spPr>
      </p:pic>
      <p:sp>
        <p:nvSpPr>
          <p:cNvPr id="8" name="Content Placeholder 2"/>
          <p:cNvSpPr>
            <a:spLocks noGrp="1"/>
          </p:cNvSpPr>
          <p:nvPr>
            <p:ph idx="1"/>
          </p:nvPr>
        </p:nvSpPr>
        <p:spPr>
          <a:xfrm>
            <a:off x="838200" y="1692001"/>
            <a:ext cx="10515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p:cNvCxnSpPr/>
          <p:nvPr userDrawn="1"/>
        </p:nvCxnSpPr>
        <p:spPr>
          <a:xfrm>
            <a:off x="1897380" y="1332089"/>
            <a:ext cx="8750864"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userDrawn="1"/>
        </p:nvPicPr>
        <p:blipFill>
          <a:blip r:embed="rId3"/>
          <a:stretch>
            <a:fillRect/>
          </a:stretch>
        </p:blipFill>
        <p:spPr>
          <a:xfrm>
            <a:off x="10604771" y="5559425"/>
            <a:ext cx="1079500" cy="830792"/>
          </a:xfrm>
          <a:prstGeom prst="rect">
            <a:avLst/>
          </a:prstGeom>
        </p:spPr>
      </p:pic>
      <p:sp>
        <p:nvSpPr>
          <p:cNvPr id="3" name="Slide Number Placeholder 2"/>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38907448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alpha val="45000"/>
          </a:schemeClr>
        </a:solidFill>
        <a:effectLst/>
      </p:bgPr>
    </p:bg>
    <p:spTree>
      <p:nvGrpSpPr>
        <p:cNvPr id="1" name=""/>
        <p:cNvGrpSpPr/>
        <p:nvPr/>
      </p:nvGrpSpPr>
      <p:grpSpPr>
        <a:xfrm>
          <a:off x="0" y="0"/>
          <a:ext cx="0" cy="0"/>
          <a:chOff x="0" y="0"/>
          <a:chExt cx="0" cy="0"/>
        </a:xfrm>
      </p:grpSpPr>
      <p:cxnSp>
        <p:nvCxnSpPr>
          <p:cNvPr id="14" name="Straight Connector 13"/>
          <p:cNvCxnSpPr/>
          <p:nvPr userDrawn="1"/>
        </p:nvCxnSpPr>
        <p:spPr>
          <a:xfrm>
            <a:off x="838200" y="1332089"/>
            <a:ext cx="9766571"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userDrawn="1"/>
        </p:nvPicPr>
        <p:blipFill>
          <a:blip r:embed="rId2"/>
          <a:stretch>
            <a:fillRect/>
          </a:stretch>
        </p:blipFill>
        <p:spPr>
          <a:xfrm>
            <a:off x="10604771" y="5559425"/>
            <a:ext cx="1079500" cy="830792"/>
          </a:xfrm>
          <a:prstGeom prst="rect">
            <a:avLst/>
          </a:prstGeom>
        </p:spPr>
      </p:pic>
      <p:sp>
        <p:nvSpPr>
          <p:cNvPr id="16" name="Content Placeholder 2"/>
          <p:cNvSpPr>
            <a:spLocks noGrp="1"/>
          </p:cNvSpPr>
          <p:nvPr>
            <p:ph idx="1"/>
          </p:nvPr>
        </p:nvSpPr>
        <p:spPr>
          <a:xfrm>
            <a:off x="838200" y="1692001"/>
            <a:ext cx="10515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
        <p:nvSpPr>
          <p:cNvPr id="4" name="Title 3"/>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145887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bg1">
            <a:alpha val="45000"/>
          </a:schemeClr>
        </a:solidFill>
        <a:effectLst/>
      </p:bgPr>
    </p:bg>
    <p:spTree>
      <p:nvGrpSpPr>
        <p:cNvPr id="1" name=""/>
        <p:cNvGrpSpPr/>
        <p:nvPr/>
      </p:nvGrpSpPr>
      <p:grpSpPr>
        <a:xfrm>
          <a:off x="0" y="0"/>
          <a:ext cx="0" cy="0"/>
          <a:chOff x="0" y="0"/>
          <a:chExt cx="0" cy="0"/>
        </a:xfrm>
      </p:grpSpPr>
      <p:cxnSp>
        <p:nvCxnSpPr>
          <p:cNvPr id="14" name="Straight Connector 13"/>
          <p:cNvCxnSpPr/>
          <p:nvPr userDrawn="1"/>
        </p:nvCxnSpPr>
        <p:spPr>
          <a:xfrm>
            <a:off x="838200" y="1332089"/>
            <a:ext cx="9766571"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6" name="Content Placeholder 2"/>
          <p:cNvSpPr>
            <a:spLocks noGrp="1"/>
          </p:cNvSpPr>
          <p:nvPr>
            <p:ph idx="1"/>
          </p:nvPr>
        </p:nvSpPr>
        <p:spPr>
          <a:xfrm>
            <a:off x="838200" y="1692001"/>
            <a:ext cx="10515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
        <p:nvSpPr>
          <p:cNvPr id="8" name="Title 3"/>
          <p:cNvSpPr>
            <a:spLocks noGrp="1"/>
          </p:cNvSpPr>
          <p:nvPr>
            <p:ph type="title"/>
          </p:nvPr>
        </p:nvSpPr>
        <p:spPr>
          <a:xfrm>
            <a:off x="838200" y="301625"/>
            <a:ext cx="10515600" cy="1325563"/>
          </a:xfrm>
        </p:spPr>
        <p:txBody>
          <a:bodyPr/>
          <a:lstStyle/>
          <a:p>
            <a:r>
              <a:rPr lang="en-US"/>
              <a:t>Click to edit Master title style</a:t>
            </a:r>
          </a:p>
        </p:txBody>
      </p:sp>
    </p:spTree>
    <p:extLst>
      <p:ext uri="{BB962C8B-B14F-4D97-AF65-F5344CB8AC3E}">
        <p14:creationId xmlns:p14="http://schemas.microsoft.com/office/powerpoint/2010/main" val="316173512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Blank">
    <p:bg>
      <p:bgPr>
        <a:solidFill>
          <a:schemeClr val="bg1">
            <a:alpha val="45000"/>
          </a:schemeClr>
        </a:solidFill>
        <a:effectLst/>
      </p:bgPr>
    </p:bg>
    <p:spTree>
      <p:nvGrpSpPr>
        <p:cNvPr id="1" name=""/>
        <p:cNvGrpSpPr/>
        <p:nvPr/>
      </p:nvGrpSpPr>
      <p:grpSpPr>
        <a:xfrm>
          <a:off x="0" y="0"/>
          <a:ext cx="0" cy="0"/>
          <a:chOff x="0" y="0"/>
          <a:chExt cx="0" cy="0"/>
        </a:xfrm>
      </p:grpSpPr>
      <p:cxnSp>
        <p:nvCxnSpPr>
          <p:cNvPr id="14" name="Straight Connector 13"/>
          <p:cNvCxnSpPr/>
          <p:nvPr userDrawn="1"/>
        </p:nvCxnSpPr>
        <p:spPr>
          <a:xfrm>
            <a:off x="838200" y="1039989"/>
            <a:ext cx="9766571"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userDrawn="1"/>
        </p:nvPicPr>
        <p:blipFill>
          <a:blip r:embed="rId2"/>
          <a:stretch>
            <a:fillRect/>
          </a:stretch>
        </p:blipFill>
        <p:spPr>
          <a:xfrm>
            <a:off x="10604771" y="5559425"/>
            <a:ext cx="1079500" cy="830792"/>
          </a:xfrm>
          <a:prstGeom prst="rect">
            <a:avLst/>
          </a:prstGeom>
        </p:spPr>
      </p:pic>
      <p:sp>
        <p:nvSpPr>
          <p:cNvPr id="16" name="Content Placeholder 2"/>
          <p:cNvSpPr>
            <a:spLocks noGrp="1"/>
          </p:cNvSpPr>
          <p:nvPr>
            <p:ph idx="1"/>
          </p:nvPr>
        </p:nvSpPr>
        <p:spPr>
          <a:xfrm>
            <a:off x="838200" y="1333500"/>
            <a:ext cx="10515600" cy="5056717"/>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
        <p:nvSpPr>
          <p:cNvPr id="8" name="Title 2"/>
          <p:cNvSpPr>
            <a:spLocks noGrp="1"/>
          </p:cNvSpPr>
          <p:nvPr>
            <p:ph type="title"/>
          </p:nvPr>
        </p:nvSpPr>
        <p:spPr>
          <a:xfrm>
            <a:off x="838200" y="9525"/>
            <a:ext cx="10515600" cy="1325563"/>
          </a:xfrm>
        </p:spPr>
        <p:txBody>
          <a:bodyPr/>
          <a:lstStyle/>
          <a:p>
            <a:r>
              <a:rPr lang="en-US"/>
              <a:t>Click to edit Master title style</a:t>
            </a:r>
          </a:p>
        </p:txBody>
      </p:sp>
    </p:spTree>
    <p:extLst>
      <p:ext uri="{BB962C8B-B14F-4D97-AF65-F5344CB8AC3E}">
        <p14:creationId xmlns:p14="http://schemas.microsoft.com/office/powerpoint/2010/main" val="22123391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Blank">
    <p:bg>
      <p:bgPr>
        <a:solidFill>
          <a:schemeClr val="bg1">
            <a:alpha val="45000"/>
          </a:schemeClr>
        </a:solidFill>
        <a:effectLst/>
      </p:bgPr>
    </p:bg>
    <p:spTree>
      <p:nvGrpSpPr>
        <p:cNvPr id="1" name=""/>
        <p:cNvGrpSpPr/>
        <p:nvPr/>
      </p:nvGrpSpPr>
      <p:grpSpPr>
        <a:xfrm>
          <a:off x="0" y="0"/>
          <a:ext cx="0" cy="0"/>
          <a:chOff x="0" y="0"/>
          <a:chExt cx="0" cy="0"/>
        </a:xfrm>
      </p:grpSpPr>
      <p:cxnSp>
        <p:nvCxnSpPr>
          <p:cNvPr id="14" name="Straight Connector 13"/>
          <p:cNvCxnSpPr/>
          <p:nvPr userDrawn="1"/>
        </p:nvCxnSpPr>
        <p:spPr>
          <a:xfrm>
            <a:off x="838200" y="1039989"/>
            <a:ext cx="9766571"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6" name="Content Placeholder 2"/>
          <p:cNvSpPr>
            <a:spLocks noGrp="1"/>
          </p:cNvSpPr>
          <p:nvPr>
            <p:ph idx="1"/>
          </p:nvPr>
        </p:nvSpPr>
        <p:spPr>
          <a:xfrm>
            <a:off x="838200" y="1333500"/>
            <a:ext cx="10515600" cy="5118100"/>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
        <p:nvSpPr>
          <p:cNvPr id="8" name="Title 3"/>
          <p:cNvSpPr>
            <a:spLocks noGrp="1"/>
          </p:cNvSpPr>
          <p:nvPr>
            <p:ph type="title"/>
          </p:nvPr>
        </p:nvSpPr>
        <p:spPr>
          <a:xfrm>
            <a:off x="838200" y="9525"/>
            <a:ext cx="10515600" cy="1325563"/>
          </a:xfrm>
        </p:spPr>
        <p:txBody>
          <a:bodyPr/>
          <a:lstStyle/>
          <a:p>
            <a:r>
              <a:rPr lang="en-US"/>
              <a:t>Click to edit Master title style</a:t>
            </a:r>
          </a:p>
        </p:txBody>
      </p:sp>
    </p:spTree>
    <p:extLst>
      <p:ext uri="{BB962C8B-B14F-4D97-AF65-F5344CB8AC3E}">
        <p14:creationId xmlns:p14="http://schemas.microsoft.com/office/powerpoint/2010/main" val="234740892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6" name="Rectangle 5"/>
          <p:cNvSpPr/>
          <p:nvPr userDrawn="1"/>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Title 1"/>
          <p:cNvSpPr>
            <a:spLocks noGrp="1"/>
          </p:cNvSpPr>
          <p:nvPr>
            <p:ph type="title"/>
          </p:nvPr>
        </p:nvSpPr>
        <p:spPr>
          <a:xfrm>
            <a:off x="838200" y="598310"/>
            <a:ext cx="10515600" cy="733779"/>
          </a:xfrm>
        </p:spPr>
        <p:txBody>
          <a:bodyPr/>
          <a:lstStyle>
            <a:lvl1pPr>
              <a:defRPr>
                <a:solidFill>
                  <a:schemeClr val="bg1"/>
                </a:solidFill>
                <a:latin typeface="Real Head Pro" charset="0"/>
                <a:ea typeface="Real Head Pro" charset="0"/>
                <a:cs typeface="Real Head Pro" charset="0"/>
              </a:defRPr>
            </a:lvl1pPr>
          </a:lstStyle>
          <a:p>
            <a:r>
              <a:rPr lang="en-US"/>
              <a:t>Click to edit Master title style</a:t>
            </a:r>
            <a:endParaRPr lang="en-US" dirty="0"/>
          </a:p>
        </p:txBody>
      </p:sp>
      <p:cxnSp>
        <p:nvCxnSpPr>
          <p:cNvPr id="13" name="Straight Connector 12"/>
          <p:cNvCxnSpPr/>
          <p:nvPr userDrawn="1"/>
        </p:nvCxnSpPr>
        <p:spPr>
          <a:xfrm>
            <a:off x="838200" y="1332089"/>
            <a:ext cx="9810044"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4" name="Content Placeholder 2"/>
          <p:cNvSpPr>
            <a:spLocks noGrp="1"/>
          </p:cNvSpPr>
          <p:nvPr>
            <p:ph idx="1"/>
          </p:nvPr>
        </p:nvSpPr>
        <p:spPr>
          <a:xfrm>
            <a:off x="838200" y="1692001"/>
            <a:ext cx="10515600"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5" name="Picture 14"/>
          <p:cNvPicPr>
            <a:picLocks noChangeAspect="1"/>
          </p:cNvPicPr>
          <p:nvPr userDrawn="1"/>
        </p:nvPicPr>
        <p:blipFill>
          <a:blip r:embed="rId2"/>
          <a:stretch>
            <a:fillRect/>
          </a:stretch>
        </p:blipFill>
        <p:spPr>
          <a:xfrm>
            <a:off x="10604771" y="5559425"/>
            <a:ext cx="1079500" cy="830792"/>
          </a:xfrm>
          <a:prstGeom prst="rect">
            <a:avLst/>
          </a:prstGeom>
        </p:spPr>
      </p:pic>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5022281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9" name="Rectangle 8"/>
          <p:cNvSpPr/>
          <p:nvPr userDrawn="1"/>
        </p:nvSpPr>
        <p:spPr>
          <a:xfrm>
            <a:off x="4974771" y="0"/>
            <a:ext cx="721722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183188" y="987425"/>
            <a:ext cx="6172200" cy="4873625"/>
          </a:xfrm>
        </p:spPr>
        <p:txBody>
          <a:bodyPr/>
          <a:lstStyle>
            <a:lvl1pPr>
              <a:defRPr sz="3200">
                <a:solidFill>
                  <a:schemeClr val="bg1"/>
                </a:solidFill>
                <a:latin typeface="Real Text Pro" charset="0"/>
                <a:ea typeface="Real Text Pro" charset="0"/>
                <a:cs typeface="Real Text Pro" charset="0"/>
              </a:defRPr>
            </a:lvl1pPr>
            <a:lvl2pPr>
              <a:defRPr sz="2800">
                <a:solidFill>
                  <a:schemeClr val="bg1"/>
                </a:solidFill>
                <a:latin typeface="Real Text Pro" charset="0"/>
                <a:ea typeface="Real Text Pro" charset="0"/>
                <a:cs typeface="Real Text Pro" charset="0"/>
              </a:defRPr>
            </a:lvl2pPr>
            <a:lvl3pPr>
              <a:defRPr sz="2400">
                <a:solidFill>
                  <a:schemeClr val="bg1"/>
                </a:solidFill>
                <a:latin typeface="Real Text Pro" charset="0"/>
                <a:ea typeface="Real Text Pro" charset="0"/>
                <a:cs typeface="Real Text Pro" charset="0"/>
              </a:defRPr>
            </a:lvl3pPr>
            <a:lvl4pPr>
              <a:defRPr sz="2000">
                <a:solidFill>
                  <a:schemeClr val="bg1"/>
                </a:solidFill>
                <a:latin typeface="Real Text Pro" charset="0"/>
                <a:ea typeface="Real Text Pro" charset="0"/>
                <a:cs typeface="Real Text Pro" charset="0"/>
              </a:defRPr>
            </a:lvl4pPr>
            <a:lvl5pPr>
              <a:defRPr sz="2000">
                <a:solidFill>
                  <a:schemeClr val="bg1"/>
                </a:solidFill>
                <a:latin typeface="Real Text Pro" charset="0"/>
                <a:ea typeface="Real Text Pro" charset="0"/>
                <a:cs typeface="Real Text Pro"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Real Text Pro" charset="0"/>
                <a:ea typeface="Real Text Pro" charset="0"/>
                <a:cs typeface="Real Text Pro"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Title 1"/>
          <p:cNvSpPr>
            <a:spLocks noGrp="1"/>
          </p:cNvSpPr>
          <p:nvPr>
            <p:ph type="title"/>
          </p:nvPr>
        </p:nvSpPr>
        <p:spPr>
          <a:xfrm>
            <a:off x="839788" y="457200"/>
            <a:ext cx="3932237" cy="1379768"/>
          </a:xfrm>
        </p:spPr>
        <p:txBody>
          <a:bodyPr anchor="b"/>
          <a:lstStyle>
            <a:lvl1pPr>
              <a:defRPr sz="3200">
                <a:solidFill>
                  <a:schemeClr val="tx1"/>
                </a:solidFill>
                <a:latin typeface="Real Text Pro" charset="0"/>
                <a:ea typeface="Real Text Pro" charset="0"/>
                <a:cs typeface="Real Text Pro" charset="0"/>
              </a:defRPr>
            </a:lvl1pPr>
          </a:lstStyle>
          <a:p>
            <a:r>
              <a:rPr lang="en-US"/>
              <a:t>Click to edit Master title style</a:t>
            </a:r>
            <a:endParaRPr lang="en-US" dirty="0"/>
          </a:p>
        </p:txBody>
      </p:sp>
      <p:cxnSp>
        <p:nvCxnSpPr>
          <p:cNvPr id="10" name="Straight Connector 9"/>
          <p:cNvCxnSpPr/>
          <p:nvPr userDrawn="1"/>
        </p:nvCxnSpPr>
        <p:spPr>
          <a:xfrm>
            <a:off x="838200" y="1841630"/>
            <a:ext cx="3933825"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2"/>
          <a:stretch>
            <a:fillRect/>
          </a:stretch>
        </p:blipFill>
        <p:spPr>
          <a:xfrm>
            <a:off x="10604771" y="5559425"/>
            <a:ext cx="1079500" cy="830792"/>
          </a:xfrm>
          <a:prstGeom prst="rect">
            <a:avLst/>
          </a:prstGeom>
        </p:spPr>
      </p:pic>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8961822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1_Content with Caption">
    <p:spTree>
      <p:nvGrpSpPr>
        <p:cNvPr id="1" name=""/>
        <p:cNvGrpSpPr/>
        <p:nvPr/>
      </p:nvGrpSpPr>
      <p:grpSpPr>
        <a:xfrm>
          <a:off x="0" y="0"/>
          <a:ext cx="0" cy="0"/>
          <a:chOff x="0" y="0"/>
          <a:chExt cx="0" cy="0"/>
        </a:xfrm>
      </p:grpSpPr>
      <p:sp>
        <p:nvSpPr>
          <p:cNvPr id="9" name="Rectangle 8"/>
          <p:cNvSpPr/>
          <p:nvPr userDrawn="1"/>
        </p:nvSpPr>
        <p:spPr>
          <a:xfrm>
            <a:off x="1" y="0"/>
            <a:ext cx="4963886"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9788" y="457200"/>
            <a:ext cx="3932237" cy="1379768"/>
          </a:xfrm>
        </p:spPr>
        <p:txBody>
          <a:bodyPr anchor="b"/>
          <a:lstStyle>
            <a:lvl1pPr>
              <a:defRPr sz="3200">
                <a:solidFill>
                  <a:schemeClr val="bg1"/>
                </a:solidFill>
                <a:latin typeface="Real Text Pro" charset="0"/>
                <a:ea typeface="Real Text Pro" charset="0"/>
                <a:cs typeface="Real Text Pro" charset="0"/>
              </a:defRPr>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solidFill>
                  <a:schemeClr val="tx1"/>
                </a:solidFill>
                <a:latin typeface="Real Text Pro" charset="0"/>
                <a:ea typeface="Real Text Pro" charset="0"/>
                <a:cs typeface="Real Text Pro" charset="0"/>
              </a:defRPr>
            </a:lvl1pPr>
            <a:lvl2pPr>
              <a:defRPr sz="2800">
                <a:solidFill>
                  <a:schemeClr val="tx1"/>
                </a:solidFill>
                <a:latin typeface="Real Text Pro" charset="0"/>
                <a:ea typeface="Real Text Pro" charset="0"/>
                <a:cs typeface="Real Text Pro" charset="0"/>
              </a:defRPr>
            </a:lvl2pPr>
            <a:lvl3pPr>
              <a:defRPr sz="2400">
                <a:solidFill>
                  <a:schemeClr val="tx1"/>
                </a:solidFill>
                <a:latin typeface="Real Text Pro" charset="0"/>
                <a:ea typeface="Real Text Pro" charset="0"/>
                <a:cs typeface="Real Text Pro" charset="0"/>
              </a:defRPr>
            </a:lvl3pPr>
            <a:lvl4pPr>
              <a:defRPr sz="2000">
                <a:solidFill>
                  <a:schemeClr val="tx1"/>
                </a:solidFill>
                <a:latin typeface="Real Text Pro" charset="0"/>
                <a:ea typeface="Real Text Pro" charset="0"/>
                <a:cs typeface="Real Text Pro" charset="0"/>
              </a:defRPr>
            </a:lvl4pPr>
            <a:lvl5pPr>
              <a:defRPr sz="2000">
                <a:solidFill>
                  <a:schemeClr val="tx1"/>
                </a:solidFill>
                <a:latin typeface="Real Text Pro" charset="0"/>
                <a:ea typeface="Real Text Pro" charset="0"/>
                <a:cs typeface="Real Text Pro"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Real Text Pro" charset="0"/>
                <a:ea typeface="Real Text Pro" charset="0"/>
                <a:cs typeface="Real Text Pro"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cxnSp>
        <p:nvCxnSpPr>
          <p:cNvPr id="8" name="Straight Connector 7"/>
          <p:cNvCxnSpPr/>
          <p:nvPr userDrawn="1"/>
        </p:nvCxnSpPr>
        <p:spPr>
          <a:xfrm>
            <a:off x="838200" y="1841630"/>
            <a:ext cx="3933825"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stretch>
            <a:fillRect/>
          </a:stretch>
        </p:blipFill>
        <p:spPr>
          <a:xfrm>
            <a:off x="10604771" y="5559425"/>
            <a:ext cx="1079500" cy="830792"/>
          </a:xfrm>
          <a:prstGeom prst="rect">
            <a:avLst/>
          </a:prstGeom>
        </p:spPr>
      </p:pic>
      <p:sp>
        <p:nvSpPr>
          <p:cNvPr id="5" name="Slide Number Placeholder 4"/>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41399035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Slide">
    <p:bg>
      <p:bgRef idx="1001">
        <a:schemeClr val="bg1"/>
      </p:bgRef>
    </p:bg>
    <p:spTree>
      <p:nvGrpSpPr>
        <p:cNvPr id="1" name=""/>
        <p:cNvGrpSpPr/>
        <p:nvPr/>
      </p:nvGrpSpPr>
      <p:grpSpPr>
        <a:xfrm>
          <a:off x="0" y="0"/>
          <a:ext cx="0" cy="0"/>
          <a:chOff x="0" y="0"/>
          <a:chExt cx="0" cy="0"/>
        </a:xfrm>
      </p:grpSpPr>
      <p:sp>
        <p:nvSpPr>
          <p:cNvPr id="8" name="Title 1"/>
          <p:cNvSpPr>
            <a:spLocks noGrp="1"/>
          </p:cNvSpPr>
          <p:nvPr>
            <p:ph type="title"/>
          </p:nvPr>
        </p:nvSpPr>
        <p:spPr>
          <a:xfrm>
            <a:off x="831850" y="1709738"/>
            <a:ext cx="5824589" cy="2852737"/>
          </a:xfrm>
        </p:spPr>
        <p:txBody>
          <a:bodyPr anchor="b"/>
          <a:lstStyle>
            <a:lvl1pPr>
              <a:defRPr sz="6000">
                <a:solidFill>
                  <a:schemeClr val="tx1"/>
                </a:solidFill>
              </a:defRPr>
            </a:lvl1pPr>
          </a:lstStyle>
          <a:p>
            <a:r>
              <a:rPr lang="en-US"/>
              <a:t>Click to edit Master title style</a:t>
            </a:r>
            <a:endParaRPr lang="en-US" dirty="0"/>
          </a:p>
        </p:txBody>
      </p:sp>
      <p:pic>
        <p:nvPicPr>
          <p:cNvPr id="10" name="Picture 9"/>
          <p:cNvPicPr>
            <a:picLocks noChangeAspect="1"/>
          </p:cNvPicPr>
          <p:nvPr userDrawn="1"/>
        </p:nvPicPr>
        <p:blipFill>
          <a:blip r:embed="rId2"/>
          <a:stretch>
            <a:fillRect/>
          </a:stretch>
        </p:blipFill>
        <p:spPr>
          <a:xfrm>
            <a:off x="7404100" y="368300"/>
            <a:ext cx="4552950" cy="6325056"/>
          </a:xfrm>
          <a:prstGeom prst="rect">
            <a:avLst/>
          </a:prstGeom>
        </p:spPr>
      </p:pic>
    </p:spTree>
    <p:extLst>
      <p:ext uri="{BB962C8B-B14F-4D97-AF65-F5344CB8AC3E}">
        <p14:creationId xmlns:p14="http://schemas.microsoft.com/office/powerpoint/2010/main" val="1854689279"/>
      </p:ext>
    </p:extLst>
  </p:cSld>
  <p:clrMapOvr>
    <a:overrideClrMapping bg1="dk1" tx1="lt1" bg2="dk2" tx2="lt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9" name="Rectangle 8"/>
          <p:cNvSpPr/>
          <p:nvPr userDrawn="1"/>
        </p:nvSpPr>
        <p:spPr>
          <a:xfrm>
            <a:off x="4974771" y="0"/>
            <a:ext cx="7217229"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Real Text Pro" charset="0"/>
                <a:ea typeface="Real Text Pro" charset="0"/>
                <a:cs typeface="Real Text Pro"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7" name="Title 1"/>
          <p:cNvSpPr>
            <a:spLocks noGrp="1"/>
          </p:cNvSpPr>
          <p:nvPr>
            <p:ph type="title"/>
          </p:nvPr>
        </p:nvSpPr>
        <p:spPr>
          <a:xfrm>
            <a:off x="839788" y="457200"/>
            <a:ext cx="3932237" cy="1379768"/>
          </a:xfrm>
        </p:spPr>
        <p:txBody>
          <a:bodyPr anchor="b"/>
          <a:lstStyle>
            <a:lvl1pPr>
              <a:defRPr sz="3200">
                <a:solidFill>
                  <a:schemeClr val="tx1"/>
                </a:solidFill>
                <a:latin typeface="Real Text Pro" charset="0"/>
                <a:ea typeface="Real Text Pro" charset="0"/>
                <a:cs typeface="Real Text Pro" charset="0"/>
              </a:defRPr>
            </a:lvl1pPr>
          </a:lstStyle>
          <a:p>
            <a:r>
              <a:rPr lang="en-US"/>
              <a:t>Click to edit Master title style</a:t>
            </a:r>
            <a:endParaRPr lang="en-US" dirty="0"/>
          </a:p>
        </p:txBody>
      </p:sp>
      <p:cxnSp>
        <p:nvCxnSpPr>
          <p:cNvPr id="10" name="Straight Connector 9"/>
          <p:cNvCxnSpPr/>
          <p:nvPr userDrawn="1"/>
        </p:nvCxnSpPr>
        <p:spPr>
          <a:xfrm>
            <a:off x="838200" y="1841630"/>
            <a:ext cx="3933825"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stretch>
            <a:fillRect/>
          </a:stretch>
        </p:blipFill>
        <p:spPr>
          <a:xfrm>
            <a:off x="10604771" y="5559425"/>
            <a:ext cx="1079500" cy="830792"/>
          </a:xfrm>
          <a:prstGeom prst="rect">
            <a:avLst/>
          </a:prstGeom>
        </p:spPr>
      </p:pic>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147677012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6" name="Rectangle 5"/>
          <p:cNvSpPr/>
          <p:nvPr userDrawn="1"/>
        </p:nvSpPr>
        <p:spPr>
          <a:xfrm>
            <a:off x="1" y="0"/>
            <a:ext cx="4963886"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solidFill>
                  <a:schemeClr val="bg1"/>
                </a:solidFill>
                <a:latin typeface="Real Text Pro" charset="0"/>
                <a:ea typeface="Real Text Pro" charset="0"/>
                <a:cs typeface="Real Text Pro"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Title 1"/>
          <p:cNvSpPr>
            <a:spLocks noGrp="1"/>
          </p:cNvSpPr>
          <p:nvPr>
            <p:ph type="title"/>
          </p:nvPr>
        </p:nvSpPr>
        <p:spPr>
          <a:xfrm>
            <a:off x="839788" y="457200"/>
            <a:ext cx="3932237" cy="1379768"/>
          </a:xfrm>
        </p:spPr>
        <p:txBody>
          <a:bodyPr anchor="b"/>
          <a:lstStyle>
            <a:lvl1pPr>
              <a:defRPr sz="3200">
                <a:solidFill>
                  <a:schemeClr val="bg1"/>
                </a:solidFill>
                <a:latin typeface="Real Text Pro" charset="0"/>
                <a:ea typeface="Real Text Pro" charset="0"/>
                <a:cs typeface="Real Text Pro" charset="0"/>
              </a:defRPr>
            </a:lvl1pPr>
          </a:lstStyle>
          <a:p>
            <a:r>
              <a:rPr lang="en-US"/>
              <a:t>Click to edit Master title style</a:t>
            </a:r>
            <a:endParaRPr lang="en-US" dirty="0"/>
          </a:p>
        </p:txBody>
      </p:sp>
      <p:cxnSp>
        <p:nvCxnSpPr>
          <p:cNvPr id="9" name="Straight Connector 8"/>
          <p:cNvCxnSpPr/>
          <p:nvPr userDrawn="1"/>
        </p:nvCxnSpPr>
        <p:spPr>
          <a:xfrm>
            <a:off x="838200" y="1841630"/>
            <a:ext cx="3933825"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2"/>
          <a:stretch>
            <a:fillRect/>
          </a:stretch>
        </p:blipFill>
        <p:spPr>
          <a:xfrm>
            <a:off x="10604771" y="5559425"/>
            <a:ext cx="1079500" cy="830792"/>
          </a:xfrm>
          <a:prstGeom prst="rect">
            <a:avLst/>
          </a:prstGeom>
        </p:spPr>
      </p:pic>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316670332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End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43089" y="1206500"/>
            <a:ext cx="5839012" cy="1524000"/>
          </a:xfrm>
        </p:spPr>
        <p:txBody>
          <a:bodyPr>
            <a:normAutofit/>
          </a:bodyPr>
          <a:lstStyle>
            <a:lvl1pPr algn="ctr">
              <a:defRPr sz="6000" b="1" i="0">
                <a:latin typeface="Real Text Pro Demibold" charset="0"/>
                <a:ea typeface="Real Text Pro Demibold" charset="0"/>
                <a:cs typeface="Real Text Pro Demibold" charset="0"/>
              </a:defRPr>
            </a:lvl1pPr>
          </a:lstStyle>
          <a:p>
            <a:r>
              <a:rPr lang="en-US" dirty="0"/>
              <a:t>Thank You!</a:t>
            </a:r>
          </a:p>
        </p:txBody>
      </p:sp>
      <p:pic>
        <p:nvPicPr>
          <p:cNvPr id="4" name="Picture 3"/>
          <p:cNvPicPr>
            <a:picLocks noChangeAspect="1"/>
          </p:cNvPicPr>
          <p:nvPr userDrawn="1"/>
        </p:nvPicPr>
        <p:blipFill>
          <a:blip r:embed="rId2">
            <a:biLevel thresh="50000"/>
          </a:blip>
          <a:stretch>
            <a:fillRect/>
          </a:stretch>
        </p:blipFill>
        <p:spPr>
          <a:xfrm>
            <a:off x="3343089" y="3747891"/>
            <a:ext cx="5839012" cy="1842071"/>
          </a:xfrm>
          <a:prstGeom prst="rect">
            <a:avLst/>
          </a:prstGeom>
        </p:spPr>
      </p:pic>
      <p:cxnSp>
        <p:nvCxnSpPr>
          <p:cNvPr id="5" name="Straight Connector 4"/>
          <p:cNvCxnSpPr/>
          <p:nvPr userDrawn="1"/>
        </p:nvCxnSpPr>
        <p:spPr>
          <a:xfrm>
            <a:off x="2514600" y="2997200"/>
            <a:ext cx="7370442"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47659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EndSlide">
    <p:bg>
      <p:bgRef idx="1001">
        <a:schemeClr val="bg1"/>
      </p:bgRef>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343089" y="1206500"/>
            <a:ext cx="5839012" cy="1524000"/>
          </a:xfrm>
        </p:spPr>
        <p:txBody>
          <a:bodyPr>
            <a:normAutofit/>
          </a:bodyPr>
          <a:lstStyle>
            <a:lvl1pPr algn="ctr">
              <a:defRPr sz="6000" b="1" i="0">
                <a:latin typeface="Real Text Pro Demibold" charset="0"/>
                <a:ea typeface="Real Text Pro Demibold" charset="0"/>
                <a:cs typeface="Real Text Pro Demibold" charset="0"/>
              </a:defRPr>
            </a:lvl1pPr>
          </a:lstStyle>
          <a:p>
            <a:r>
              <a:rPr lang="en-US" dirty="0"/>
              <a:t>Thank You!</a:t>
            </a:r>
          </a:p>
        </p:txBody>
      </p:sp>
      <p:cxnSp>
        <p:nvCxnSpPr>
          <p:cNvPr id="10" name="Straight Connector 9"/>
          <p:cNvCxnSpPr/>
          <p:nvPr userDrawn="1"/>
        </p:nvCxnSpPr>
        <p:spPr>
          <a:xfrm>
            <a:off x="2514600" y="2997200"/>
            <a:ext cx="7370442"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userDrawn="1"/>
        </p:nvPicPr>
        <p:blipFill>
          <a:blip r:embed="rId2">
            <a:biLevel thresh="25000"/>
          </a:blip>
          <a:stretch>
            <a:fillRect/>
          </a:stretch>
        </p:blipFill>
        <p:spPr>
          <a:xfrm>
            <a:off x="3343089" y="3747891"/>
            <a:ext cx="5839012" cy="1842071"/>
          </a:xfrm>
          <a:prstGeom prst="rect">
            <a:avLst/>
          </a:prstGeom>
        </p:spPr>
      </p:pic>
    </p:spTree>
    <p:extLst>
      <p:ext uri="{BB962C8B-B14F-4D97-AF65-F5344CB8AC3E}">
        <p14:creationId xmlns:p14="http://schemas.microsoft.com/office/powerpoint/2010/main" val="1934625630"/>
      </p:ext>
    </p:extLst>
  </p:cSld>
  <p:clrMapOvr>
    <a:overrideClrMapping bg1="dk1" tx1="lt1" bg2="dk2" tx2="lt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End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343089" y="1206500"/>
            <a:ext cx="5839012" cy="1524000"/>
          </a:xfrm>
        </p:spPr>
        <p:txBody>
          <a:bodyPr>
            <a:normAutofit/>
          </a:bodyPr>
          <a:lstStyle>
            <a:lvl1pPr algn="ctr">
              <a:defRPr sz="6000" b="1" i="0">
                <a:latin typeface="Real Text Pro Demibold" charset="0"/>
                <a:ea typeface="Real Text Pro Demibold" charset="0"/>
                <a:cs typeface="Real Text Pro Demibold" charset="0"/>
              </a:defRPr>
            </a:lvl1pPr>
          </a:lstStyle>
          <a:p>
            <a:r>
              <a:rPr lang="en-US" dirty="0"/>
              <a:t>Thank You!</a:t>
            </a:r>
          </a:p>
        </p:txBody>
      </p:sp>
      <p:cxnSp>
        <p:nvCxnSpPr>
          <p:cNvPr id="5" name="Straight Connector 4"/>
          <p:cNvCxnSpPr/>
          <p:nvPr userDrawn="1"/>
        </p:nvCxnSpPr>
        <p:spPr>
          <a:xfrm>
            <a:off x="2514600" y="2997200"/>
            <a:ext cx="7370442"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userDrawn="1"/>
        </p:nvPicPr>
        <p:blipFill>
          <a:blip r:embed="rId2"/>
          <a:stretch>
            <a:fillRect/>
          </a:stretch>
        </p:blipFill>
        <p:spPr>
          <a:xfrm>
            <a:off x="4509994" y="3528577"/>
            <a:ext cx="3505201" cy="2336801"/>
          </a:xfrm>
          <a:prstGeom prst="rect">
            <a:avLst/>
          </a:prstGeom>
        </p:spPr>
      </p:pic>
    </p:spTree>
    <p:extLst>
      <p:ext uri="{BB962C8B-B14F-4D97-AF65-F5344CB8AC3E}">
        <p14:creationId xmlns:p14="http://schemas.microsoft.com/office/powerpoint/2010/main" val="141533140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EndSlide">
    <p:bg>
      <p:bgRef idx="1001">
        <a:schemeClr val="bg1"/>
      </p:bgRef>
    </p:bg>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343089" y="1206500"/>
            <a:ext cx="5839012" cy="1524000"/>
          </a:xfrm>
        </p:spPr>
        <p:txBody>
          <a:bodyPr>
            <a:normAutofit/>
          </a:bodyPr>
          <a:lstStyle>
            <a:lvl1pPr algn="ctr">
              <a:defRPr sz="6000" b="1" i="0">
                <a:latin typeface="Real Text Pro Demibold" charset="0"/>
                <a:ea typeface="Real Text Pro Demibold" charset="0"/>
                <a:cs typeface="Real Text Pro Demibold" charset="0"/>
              </a:defRPr>
            </a:lvl1pPr>
          </a:lstStyle>
          <a:p>
            <a:r>
              <a:rPr lang="en-US" dirty="0"/>
              <a:t>Thank You!</a:t>
            </a:r>
          </a:p>
        </p:txBody>
      </p:sp>
      <p:cxnSp>
        <p:nvCxnSpPr>
          <p:cNvPr id="10" name="Straight Connector 9"/>
          <p:cNvCxnSpPr/>
          <p:nvPr userDrawn="1"/>
        </p:nvCxnSpPr>
        <p:spPr>
          <a:xfrm>
            <a:off x="2514600" y="2997200"/>
            <a:ext cx="7370442"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userDrawn="1"/>
        </p:nvPicPr>
        <p:blipFill>
          <a:blip r:embed="rId2"/>
          <a:stretch>
            <a:fillRect/>
          </a:stretch>
        </p:blipFill>
        <p:spPr>
          <a:xfrm>
            <a:off x="4509994" y="3528576"/>
            <a:ext cx="3505202" cy="2336801"/>
          </a:xfrm>
          <a:prstGeom prst="rect">
            <a:avLst/>
          </a:prstGeom>
        </p:spPr>
      </p:pic>
    </p:spTree>
    <p:extLst>
      <p:ext uri="{BB962C8B-B14F-4D97-AF65-F5344CB8AC3E}">
        <p14:creationId xmlns:p14="http://schemas.microsoft.com/office/powerpoint/2010/main" val="2499402300"/>
      </p:ext>
    </p:extLst>
  </p:cSld>
  <p:clrMapOvr>
    <a:overrideClrMapping bg1="dk1" tx1="lt1" bg2="dk2" tx2="lt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8040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TitleSlide">
    <p:bg>
      <p:bgRef idx="1001">
        <a:schemeClr val="bg1"/>
      </p:bgRef>
    </p:bg>
    <p:spTree>
      <p:nvGrpSpPr>
        <p:cNvPr id="1" name=""/>
        <p:cNvGrpSpPr/>
        <p:nvPr/>
      </p:nvGrpSpPr>
      <p:grpSpPr>
        <a:xfrm>
          <a:off x="0" y="0"/>
          <a:ext cx="0" cy="0"/>
          <a:chOff x="0" y="0"/>
          <a:chExt cx="0" cy="0"/>
        </a:xfrm>
      </p:grpSpPr>
      <p:sp>
        <p:nvSpPr>
          <p:cNvPr id="11" name="Title 1"/>
          <p:cNvSpPr>
            <a:spLocks noGrp="1"/>
          </p:cNvSpPr>
          <p:nvPr>
            <p:ph type="ctrTitle"/>
          </p:nvPr>
        </p:nvSpPr>
        <p:spPr>
          <a:xfrm>
            <a:off x="631371" y="1122363"/>
            <a:ext cx="6096807" cy="2387600"/>
          </a:xfrm>
        </p:spPr>
        <p:txBody>
          <a:bodyPr anchor="b"/>
          <a:lstStyle>
            <a:lvl1pPr algn="l">
              <a:defRPr sz="6000">
                <a:latin typeface="Real Head Pro" charset="0"/>
                <a:ea typeface="Real Head Pro" charset="0"/>
                <a:cs typeface="Real Head Pro" charset="0"/>
              </a:defRPr>
            </a:lvl1pPr>
          </a:lstStyle>
          <a:p>
            <a:r>
              <a:rPr lang="en-US"/>
              <a:t>Click to edit Master title style</a:t>
            </a:r>
            <a:endParaRPr lang="en-US" dirty="0"/>
          </a:p>
        </p:txBody>
      </p:sp>
      <p:sp>
        <p:nvSpPr>
          <p:cNvPr id="12" name="Subtitle 2"/>
          <p:cNvSpPr>
            <a:spLocks noGrp="1"/>
          </p:cNvSpPr>
          <p:nvPr>
            <p:ph type="subTitle" idx="1"/>
          </p:nvPr>
        </p:nvSpPr>
        <p:spPr>
          <a:xfrm>
            <a:off x="631371" y="3602038"/>
            <a:ext cx="6096807" cy="1655762"/>
          </a:xfrm>
        </p:spPr>
        <p:txBody>
          <a:bodyPr/>
          <a:lstStyle>
            <a:lvl1pPr marL="0" indent="0" algn="l">
              <a:buNone/>
              <a:defRPr sz="2400">
                <a:latin typeface="Real Text Pro" charset="0"/>
                <a:ea typeface="Real Text Pro" charset="0"/>
                <a:cs typeface="Real Text Pro"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91378" y="3632753"/>
            <a:ext cx="5144909" cy="3047331"/>
          </a:xfrm>
          <a:prstGeom prst="rect">
            <a:avLst/>
          </a:prstGeom>
        </p:spPr>
      </p:pic>
    </p:spTree>
    <p:extLst>
      <p:ext uri="{BB962C8B-B14F-4D97-AF65-F5344CB8AC3E}">
        <p14:creationId xmlns:p14="http://schemas.microsoft.com/office/powerpoint/2010/main" val="3549091309"/>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Slide">
    <p:bg>
      <p:bgRef idx="1001">
        <a:schemeClr val="bg1"/>
      </p:bgRef>
    </p:bg>
    <p:spTree>
      <p:nvGrpSpPr>
        <p:cNvPr id="1" name=""/>
        <p:cNvGrpSpPr/>
        <p:nvPr/>
      </p:nvGrpSpPr>
      <p:grpSpPr>
        <a:xfrm>
          <a:off x="0" y="0"/>
          <a:ext cx="0" cy="0"/>
          <a:chOff x="0" y="0"/>
          <a:chExt cx="0" cy="0"/>
        </a:xfrm>
      </p:grpSpPr>
      <p:sp>
        <p:nvSpPr>
          <p:cNvPr id="10" name="Title 1"/>
          <p:cNvSpPr>
            <a:spLocks noGrp="1"/>
          </p:cNvSpPr>
          <p:nvPr>
            <p:ph type="title"/>
          </p:nvPr>
        </p:nvSpPr>
        <p:spPr>
          <a:xfrm>
            <a:off x="831850" y="1709738"/>
            <a:ext cx="5824589" cy="2852737"/>
          </a:xfrm>
        </p:spPr>
        <p:txBody>
          <a:bodyPr anchor="b"/>
          <a:lstStyle>
            <a:lvl1pPr>
              <a:defRPr sz="6000">
                <a:solidFill>
                  <a:schemeClr val="tx1"/>
                </a:solidFill>
              </a:defRPr>
            </a:lvl1pPr>
          </a:lstStyle>
          <a:p>
            <a:r>
              <a:rPr lang="en-US"/>
              <a:t>Click to edit Master title style</a:t>
            </a:r>
            <a:endParaRPr lang="en-US" dirty="0"/>
          </a:p>
        </p:txBody>
      </p:sp>
      <p:sp>
        <p:nvSpPr>
          <p:cNvPr id="11" name="Text Placeholder 2"/>
          <p:cNvSpPr>
            <a:spLocks noGrp="1"/>
          </p:cNvSpPr>
          <p:nvPr>
            <p:ph type="body" idx="1"/>
          </p:nvPr>
        </p:nvSpPr>
        <p:spPr>
          <a:xfrm>
            <a:off x="831850" y="4589463"/>
            <a:ext cx="5824589"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2" name="Picture 1"/>
          <p:cNvPicPr>
            <a:picLocks noChangeAspect="1"/>
          </p:cNvPicPr>
          <p:nvPr userDrawn="1"/>
        </p:nvPicPr>
        <p:blipFill>
          <a:blip r:embed="rId2"/>
          <a:stretch>
            <a:fillRect/>
          </a:stretch>
        </p:blipFill>
        <p:spPr>
          <a:xfrm>
            <a:off x="7404100" y="368300"/>
            <a:ext cx="4552950" cy="6325056"/>
          </a:xfrm>
          <a:prstGeom prst="rect">
            <a:avLst/>
          </a:prstGeom>
        </p:spPr>
      </p:pic>
    </p:spTree>
    <p:extLst>
      <p:ext uri="{BB962C8B-B14F-4D97-AF65-F5344CB8AC3E}">
        <p14:creationId xmlns:p14="http://schemas.microsoft.com/office/powerpoint/2010/main" val="3664272869"/>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692001"/>
            <a:ext cx="10515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6" name="Straight Connector 5"/>
          <p:cNvCxnSpPr/>
          <p:nvPr userDrawn="1"/>
        </p:nvCxnSpPr>
        <p:spPr>
          <a:xfrm>
            <a:off x="838200" y="1332089"/>
            <a:ext cx="9810044"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11" name="Title 1"/>
          <p:cNvSpPr>
            <a:spLocks noGrp="1"/>
          </p:cNvSpPr>
          <p:nvPr>
            <p:ph type="title"/>
          </p:nvPr>
        </p:nvSpPr>
        <p:spPr>
          <a:xfrm>
            <a:off x="838200" y="302417"/>
            <a:ext cx="10515600"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endParaRPr lang="en-US" dirty="0"/>
          </a:p>
        </p:txBody>
      </p:sp>
      <p:pic>
        <p:nvPicPr>
          <p:cNvPr id="9" name="Picture 8"/>
          <p:cNvPicPr>
            <a:picLocks noChangeAspect="1"/>
          </p:cNvPicPr>
          <p:nvPr userDrawn="1"/>
        </p:nvPicPr>
        <p:blipFill>
          <a:blip r:embed="rId2"/>
          <a:stretch>
            <a:fillRect/>
          </a:stretch>
        </p:blipFill>
        <p:spPr>
          <a:xfrm>
            <a:off x="10604771" y="5559425"/>
            <a:ext cx="1079500" cy="830792"/>
          </a:xfrm>
          <a:prstGeom prst="rect">
            <a:avLst/>
          </a:prstGeom>
        </p:spPr>
      </p:pic>
      <p:sp>
        <p:nvSpPr>
          <p:cNvPr id="4" name="Slide Number Placeholder 3"/>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257023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Ref idx="1001">
        <a:schemeClr val="bg1"/>
      </p:bgRef>
    </p:bg>
    <p:spTree>
      <p:nvGrpSpPr>
        <p:cNvPr id="1" name=""/>
        <p:cNvGrpSpPr/>
        <p:nvPr/>
      </p:nvGrpSpPr>
      <p:grpSpPr>
        <a:xfrm>
          <a:off x="0" y="0"/>
          <a:ext cx="0" cy="0"/>
          <a:chOff x="0" y="0"/>
          <a:chExt cx="0" cy="0"/>
        </a:xfrm>
      </p:grpSpPr>
      <p:sp>
        <p:nvSpPr>
          <p:cNvPr id="5" name="Content Placeholder 2"/>
          <p:cNvSpPr>
            <a:spLocks noGrp="1"/>
          </p:cNvSpPr>
          <p:nvPr>
            <p:ph idx="1"/>
          </p:nvPr>
        </p:nvSpPr>
        <p:spPr>
          <a:xfrm>
            <a:off x="838200" y="1692001"/>
            <a:ext cx="10515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p:cNvCxnSpPr/>
          <p:nvPr userDrawn="1"/>
        </p:nvCxnSpPr>
        <p:spPr>
          <a:xfrm>
            <a:off x="838200" y="1332089"/>
            <a:ext cx="9810044"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
        <p:nvSpPr>
          <p:cNvPr id="9" name="Title 1"/>
          <p:cNvSpPr>
            <a:spLocks noGrp="1"/>
          </p:cNvSpPr>
          <p:nvPr>
            <p:ph type="title"/>
          </p:nvPr>
        </p:nvSpPr>
        <p:spPr>
          <a:xfrm>
            <a:off x="838200" y="302417"/>
            <a:ext cx="10515600"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endParaRPr lang="en-US" dirty="0"/>
          </a:p>
        </p:txBody>
      </p:sp>
      <p:pic>
        <p:nvPicPr>
          <p:cNvPr id="8" name="Picture 7"/>
          <p:cNvPicPr>
            <a:picLocks noChangeAspect="1"/>
          </p:cNvPicPr>
          <p:nvPr userDrawn="1"/>
        </p:nvPicPr>
        <p:blipFill>
          <a:blip r:embed="rId2"/>
          <a:stretch>
            <a:fillRect/>
          </a:stretch>
        </p:blipFill>
        <p:spPr>
          <a:xfrm>
            <a:off x="10604771" y="5559425"/>
            <a:ext cx="1079500" cy="830792"/>
          </a:xfrm>
          <a:prstGeom prst="rect">
            <a:avLst/>
          </a:prstGeom>
        </p:spPr>
      </p:pic>
      <p:sp>
        <p:nvSpPr>
          <p:cNvPr id="10" name="Slide Number Placeholder 3"/>
          <p:cNvSpPr>
            <a:spLocks noGrp="1"/>
          </p:cNvSpPr>
          <p:nvPr>
            <p:ph type="sldNum" sz="quarter" idx="4"/>
          </p:nvPr>
        </p:nvSpPr>
        <p:spPr>
          <a:xfrm>
            <a:off x="9017000" y="6356350"/>
            <a:ext cx="2743200" cy="365125"/>
          </a:xfrm>
          <a:prstGeom prst="rect">
            <a:avLst/>
          </a:prstGeom>
        </p:spPr>
        <p:txBody>
          <a:bodyPr vert="horz" lIns="91440" tIns="45720" rIns="91440" bIns="45720" rtlCol="0" anchor="ctr"/>
          <a:lstStyle>
            <a:lvl1pPr algn="r">
              <a:defRPr sz="1200">
                <a:solidFill>
                  <a:schemeClr val="tx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1807265665"/>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cxnSp>
        <p:nvCxnSpPr>
          <p:cNvPr id="5" name="Straight Connector 4"/>
          <p:cNvCxnSpPr/>
          <p:nvPr userDrawn="1"/>
        </p:nvCxnSpPr>
        <p:spPr>
          <a:xfrm>
            <a:off x="838200" y="4515556"/>
            <a:ext cx="9829800"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7683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p:nvPr userDrawn="1"/>
        </p:nvSpPr>
        <p:spPr>
          <a:xfrm>
            <a:off x="0" y="0"/>
            <a:ext cx="6096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365125"/>
            <a:ext cx="4944533" cy="1325563"/>
          </a:xfrm>
        </p:spPr>
        <p:txBody>
          <a:bodyPr/>
          <a:lstStyle>
            <a:lvl1pPr>
              <a:defRPr>
                <a:solidFill>
                  <a:schemeClr val="bg1"/>
                </a:solidFill>
                <a:latin typeface="Real Head Pro" charset="0"/>
                <a:ea typeface="Real Head Pro" charset="0"/>
                <a:cs typeface="Real Head Pro" charset="0"/>
              </a:defRPr>
            </a:lvl1pPr>
          </a:lstStyle>
          <a:p>
            <a:r>
              <a:rPr lang="en-US"/>
              <a:t>Click to edit Master title style</a:t>
            </a:r>
            <a:endParaRPr lang="en-US" dirty="0"/>
          </a:p>
        </p:txBody>
      </p:sp>
      <p:sp>
        <p:nvSpPr>
          <p:cNvPr id="3" name="Content Placeholder 2"/>
          <p:cNvSpPr>
            <a:spLocks noGrp="1"/>
          </p:cNvSpPr>
          <p:nvPr>
            <p:ph sz="half" idx="1"/>
          </p:nvPr>
        </p:nvSpPr>
        <p:spPr>
          <a:xfrm>
            <a:off x="838200" y="1825625"/>
            <a:ext cx="4944533"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5994" y="1825625"/>
            <a:ext cx="5181600" cy="4351338"/>
          </a:xfrm>
        </p:spPr>
        <p:txBody>
          <a:bodyPr/>
          <a:lstStyle>
            <a:lvl1pPr>
              <a:defRPr>
                <a:latin typeface="Real Text Pro" charset="0"/>
                <a:ea typeface="Real Text Pro" charset="0"/>
                <a:cs typeface="Real Text Pro" charset="0"/>
              </a:defRPr>
            </a:lvl1pPr>
            <a:lvl2pPr>
              <a:defRPr>
                <a:latin typeface="Real Text Pro" charset="0"/>
                <a:ea typeface="Real Text Pro" charset="0"/>
                <a:cs typeface="Real Text Pro" charset="0"/>
              </a:defRPr>
            </a:lvl2pPr>
            <a:lvl3pPr>
              <a:defRPr>
                <a:latin typeface="Real Text Pro" charset="0"/>
                <a:ea typeface="Real Text Pro" charset="0"/>
                <a:cs typeface="Real Text Pro" charset="0"/>
              </a:defRPr>
            </a:lvl3pPr>
            <a:lvl4pPr>
              <a:defRPr>
                <a:latin typeface="Real Text Pro" charset="0"/>
                <a:ea typeface="Real Text Pro" charset="0"/>
                <a:cs typeface="Real Text Pro" charset="0"/>
              </a:defRPr>
            </a:lvl4pPr>
            <a:lvl5pPr>
              <a:defRPr>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7" name="Straight Connector 6"/>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userDrawn="1"/>
        </p:nvPicPr>
        <p:blipFill>
          <a:blip r:embed="rId2"/>
          <a:stretch>
            <a:fillRect/>
          </a:stretch>
        </p:blipFill>
        <p:spPr>
          <a:xfrm>
            <a:off x="10604771" y="5559425"/>
            <a:ext cx="1079500" cy="830792"/>
          </a:xfrm>
          <a:prstGeom prst="rect">
            <a:avLst/>
          </a:prstGeom>
        </p:spPr>
      </p:pic>
      <p:sp>
        <p:nvSpPr>
          <p:cNvPr id="5" name="Slide Number Placeholder 4"/>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2405117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10" name="Rectangle 9"/>
          <p:cNvSpPr/>
          <p:nvPr userDrawn="1"/>
        </p:nvSpPr>
        <p:spPr>
          <a:xfrm>
            <a:off x="6096000" y="0"/>
            <a:ext cx="6096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1" name="Title 1"/>
          <p:cNvSpPr>
            <a:spLocks noGrp="1"/>
          </p:cNvSpPr>
          <p:nvPr>
            <p:ph type="title"/>
          </p:nvPr>
        </p:nvSpPr>
        <p:spPr>
          <a:xfrm>
            <a:off x="838200" y="365125"/>
            <a:ext cx="4944533" cy="1325563"/>
          </a:xfrm>
        </p:spPr>
        <p:txBody>
          <a:bodyPr/>
          <a:lstStyle>
            <a:lvl1pPr>
              <a:defRPr>
                <a:solidFill>
                  <a:schemeClr val="tx1"/>
                </a:solidFill>
                <a:latin typeface="Real Head Pro" charset="0"/>
                <a:ea typeface="Real Head Pro" charset="0"/>
                <a:cs typeface="Real Head Pro" charset="0"/>
              </a:defRPr>
            </a:lvl1pPr>
          </a:lstStyle>
          <a:p>
            <a:r>
              <a:rPr lang="en-US"/>
              <a:t>Click to edit Master title style</a:t>
            </a:r>
            <a:endParaRPr lang="en-US" dirty="0"/>
          </a:p>
        </p:txBody>
      </p:sp>
      <p:sp>
        <p:nvSpPr>
          <p:cNvPr id="12" name="Content Placeholder 2"/>
          <p:cNvSpPr>
            <a:spLocks noGrp="1"/>
          </p:cNvSpPr>
          <p:nvPr>
            <p:ph sz="half" idx="1"/>
          </p:nvPr>
        </p:nvSpPr>
        <p:spPr>
          <a:xfrm>
            <a:off x="838200" y="1825625"/>
            <a:ext cx="4944533" cy="4351338"/>
          </a:xfrm>
        </p:spPr>
        <p:txBody>
          <a:bodyPr/>
          <a:lstStyle>
            <a:lvl1pPr>
              <a:defRPr>
                <a:solidFill>
                  <a:schemeClr val="tx1"/>
                </a:solidFill>
                <a:latin typeface="Real Text Pro" charset="0"/>
                <a:ea typeface="Real Text Pro" charset="0"/>
                <a:cs typeface="Real Text Pro" charset="0"/>
              </a:defRPr>
            </a:lvl1pPr>
            <a:lvl2pPr>
              <a:defRPr>
                <a:solidFill>
                  <a:schemeClr val="tx1"/>
                </a:solidFill>
                <a:latin typeface="Real Text Pro" charset="0"/>
                <a:ea typeface="Real Text Pro" charset="0"/>
                <a:cs typeface="Real Text Pro" charset="0"/>
              </a:defRPr>
            </a:lvl2pPr>
            <a:lvl3pPr>
              <a:defRPr>
                <a:solidFill>
                  <a:schemeClr val="tx1"/>
                </a:solidFill>
                <a:latin typeface="Real Text Pro" charset="0"/>
                <a:ea typeface="Real Text Pro" charset="0"/>
                <a:cs typeface="Real Text Pro" charset="0"/>
              </a:defRPr>
            </a:lvl3pPr>
            <a:lvl4pPr>
              <a:defRPr>
                <a:solidFill>
                  <a:schemeClr val="tx1"/>
                </a:solidFill>
                <a:latin typeface="Real Text Pro" charset="0"/>
                <a:ea typeface="Real Text Pro" charset="0"/>
                <a:cs typeface="Real Text Pro" charset="0"/>
              </a:defRPr>
            </a:lvl4pPr>
            <a:lvl5pPr>
              <a:defRPr>
                <a:solidFill>
                  <a:schemeClr val="tx1"/>
                </a:solidFill>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half" idx="2"/>
          </p:nvPr>
        </p:nvSpPr>
        <p:spPr>
          <a:xfrm>
            <a:off x="6553200" y="1825625"/>
            <a:ext cx="5181600" cy="4351338"/>
          </a:xfrm>
        </p:spPr>
        <p:txBody>
          <a:bodyPr/>
          <a:lstStyle>
            <a:lvl1pPr>
              <a:defRPr>
                <a:solidFill>
                  <a:schemeClr val="bg1"/>
                </a:solidFill>
                <a:latin typeface="Real Text Pro" charset="0"/>
                <a:ea typeface="Real Text Pro" charset="0"/>
                <a:cs typeface="Real Text Pro" charset="0"/>
              </a:defRPr>
            </a:lvl1pPr>
            <a:lvl2pPr>
              <a:defRPr>
                <a:solidFill>
                  <a:schemeClr val="bg1"/>
                </a:solidFill>
                <a:latin typeface="Real Text Pro" charset="0"/>
                <a:ea typeface="Real Text Pro" charset="0"/>
                <a:cs typeface="Real Text Pro" charset="0"/>
              </a:defRPr>
            </a:lvl2pPr>
            <a:lvl3pPr>
              <a:defRPr>
                <a:solidFill>
                  <a:schemeClr val="bg1"/>
                </a:solidFill>
                <a:latin typeface="Real Text Pro" charset="0"/>
                <a:ea typeface="Real Text Pro" charset="0"/>
                <a:cs typeface="Real Text Pro" charset="0"/>
              </a:defRPr>
            </a:lvl3pPr>
            <a:lvl4pPr>
              <a:defRPr>
                <a:solidFill>
                  <a:schemeClr val="bg1"/>
                </a:solidFill>
                <a:latin typeface="Real Text Pro" charset="0"/>
                <a:ea typeface="Real Text Pro" charset="0"/>
                <a:cs typeface="Real Text Pro" charset="0"/>
              </a:defRPr>
            </a:lvl4pPr>
            <a:lvl5pPr>
              <a:defRPr>
                <a:solidFill>
                  <a:schemeClr val="bg1"/>
                </a:solidFill>
                <a:latin typeface="Real Text Pro" charset="0"/>
                <a:ea typeface="Real Text Pro" charset="0"/>
                <a:cs typeface="Real Text Pro"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4" name="Picture 13"/>
          <p:cNvPicPr>
            <a:picLocks noChangeAspect="1"/>
          </p:cNvPicPr>
          <p:nvPr userDrawn="1"/>
        </p:nvPicPr>
        <p:blipFill>
          <a:blip r:embed="rId2"/>
          <a:stretch>
            <a:fillRect/>
          </a:stretch>
        </p:blipFill>
        <p:spPr>
          <a:xfrm>
            <a:off x="838200" y="6397395"/>
            <a:ext cx="2688771" cy="240173"/>
          </a:xfrm>
          <a:prstGeom prst="rect">
            <a:avLst/>
          </a:prstGeom>
        </p:spPr>
      </p:pic>
      <p:cxnSp>
        <p:nvCxnSpPr>
          <p:cNvPr id="16" name="Straight Connector 15"/>
          <p:cNvCxnSpPr/>
          <p:nvPr userDrawn="1"/>
        </p:nvCxnSpPr>
        <p:spPr>
          <a:xfrm>
            <a:off x="838200" y="1690688"/>
            <a:ext cx="4944533" cy="0"/>
          </a:xfrm>
          <a:prstGeom prst="line">
            <a:avLst/>
          </a:prstGeom>
          <a:ln w="25400">
            <a:solidFill>
              <a:srgbClr val="E1192B"/>
            </a:solidFill>
          </a:ln>
        </p:spPr>
        <p:style>
          <a:lnRef idx="1">
            <a:schemeClr val="accent1"/>
          </a:lnRef>
          <a:fillRef idx="0">
            <a:schemeClr val="accent1"/>
          </a:fillRef>
          <a:effectRef idx="0">
            <a:schemeClr val="accent1"/>
          </a:effectRef>
          <a:fontRef idx="minor">
            <a:schemeClr val="tx1"/>
          </a:fontRef>
        </p:style>
      </p:cxnSp>
      <p:pic>
        <p:nvPicPr>
          <p:cNvPr id="17" name="Picture 16"/>
          <p:cNvPicPr>
            <a:picLocks noChangeAspect="1"/>
          </p:cNvPicPr>
          <p:nvPr userDrawn="1"/>
        </p:nvPicPr>
        <p:blipFill>
          <a:blip r:embed="rId3"/>
          <a:stretch>
            <a:fillRect/>
          </a:stretch>
        </p:blipFill>
        <p:spPr>
          <a:xfrm>
            <a:off x="10604771" y="5559425"/>
            <a:ext cx="1079500" cy="830792"/>
          </a:xfrm>
          <a:prstGeom prst="rect">
            <a:avLst/>
          </a:prstGeom>
        </p:spPr>
      </p:pic>
      <p:sp>
        <p:nvSpPr>
          <p:cNvPr id="2" name="Slide Number Placeholder 1"/>
          <p:cNvSpPr>
            <a:spLocks noGrp="1"/>
          </p:cNvSpPr>
          <p:nvPr>
            <p:ph type="sldNum" sz="quarter" idx="10"/>
          </p:nvPr>
        </p:nvSpPr>
        <p:spPr/>
        <p:txBody>
          <a:bodyPr/>
          <a:lstStyle>
            <a:lvl1pPr>
              <a:defRPr>
                <a:solidFill>
                  <a:schemeClr val="bg1">
                    <a:lumMod val="75000"/>
                  </a:schemeClr>
                </a:solidFill>
              </a:defRPr>
            </a:lvl1pPr>
          </a:lstStyle>
          <a:p>
            <a:fld id="{2BE017B6-6466-CA44-A203-DCC007137B39}" type="slidenum">
              <a:rPr lang="en-US" smtClean="0"/>
              <a:pPr/>
              <a:t>‹#›</a:t>
            </a:fld>
            <a:endParaRPr lang="en-US" dirty="0"/>
          </a:p>
        </p:txBody>
      </p:sp>
    </p:spTree>
    <p:extLst>
      <p:ext uri="{BB962C8B-B14F-4D97-AF65-F5344CB8AC3E}">
        <p14:creationId xmlns:p14="http://schemas.microsoft.com/office/powerpoint/2010/main" val="33191437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Slide Number Placeholder 3"/>
          <p:cNvSpPr>
            <a:spLocks noGrp="1"/>
          </p:cNvSpPr>
          <p:nvPr>
            <p:ph type="sldNum" sz="quarter" idx="4"/>
          </p:nvPr>
        </p:nvSpPr>
        <p:spPr>
          <a:xfrm>
            <a:off x="90170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E017B6-6466-CA44-A203-DCC007137B39}" type="slidenum">
              <a:rPr lang="en-US" smtClean="0"/>
              <a:t>‹#›</a:t>
            </a:fld>
            <a:endParaRPr lang="en-US" dirty="0"/>
          </a:p>
        </p:txBody>
      </p:sp>
    </p:spTree>
    <p:extLst>
      <p:ext uri="{BB962C8B-B14F-4D97-AF65-F5344CB8AC3E}">
        <p14:creationId xmlns:p14="http://schemas.microsoft.com/office/powerpoint/2010/main" val="12872355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Lst>
  <p:hf hdr="0" ftr="0" dt="0"/>
  <p:txStyles>
    <p:titleStyle>
      <a:lvl1pPr algn="l" defTabSz="914400" rtl="0" eaLnBrk="1" latinLnBrk="0" hangingPunct="1">
        <a:lnSpc>
          <a:spcPct val="90000"/>
        </a:lnSpc>
        <a:spcBef>
          <a:spcPct val="0"/>
        </a:spcBef>
        <a:buNone/>
        <a:defRPr sz="4400" kern="1200">
          <a:solidFill>
            <a:schemeClr val="tx1"/>
          </a:solidFill>
          <a:latin typeface="Real Head Pro" charset="0"/>
          <a:ea typeface="Real Head Pro" charset="0"/>
          <a:cs typeface="Real Head Pro" charset="0"/>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Real Text Pro" charset="0"/>
          <a:ea typeface="Real Text Pro" charset="0"/>
          <a:cs typeface="Real Text Pro" charset="0"/>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Real Text Pro" charset="0"/>
          <a:ea typeface="Real Text Pro" charset="0"/>
          <a:cs typeface="Real Text Pro" charset="0"/>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Real Text Pro" charset="0"/>
          <a:ea typeface="Real Text Pro" charset="0"/>
          <a:cs typeface="Real Text Pro" charset="0"/>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Real Text Pro" charset="0"/>
          <a:ea typeface="Real Text Pro" charset="0"/>
          <a:cs typeface="Real Text Pro" charset="0"/>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Real Text Pro" charset="0"/>
          <a:ea typeface="Real Text Pro" charset="0"/>
          <a:cs typeface="Real Text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hyperlink" Target="https://ood.discovery.neu.edu/" TargetMode="Externa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hyperlink" Target="mailto:username@login.discovery.northeastern.edu" TargetMode="External"/><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3" Type="http://schemas.openxmlformats.org/officeDocument/2006/relationships/hyperlink" Target="https://ood.discovery.neu.edu/" TargetMode="External"/><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hyperlink" Target="https://rc-docs.northeastern.edu/en/latest/hardware/partitions.html" TargetMode="External"/><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hidden="1">
            <a:extLst>
              <a:ext uri="{FF2B5EF4-FFF2-40B4-BE49-F238E27FC236}">
                <a16:creationId xmlns:a16="http://schemas.microsoft.com/office/drawing/2014/main" id="{58EE9292-9B7F-0641-AC7C-87B5799C8EA3}"/>
              </a:ext>
            </a:extLst>
          </p:cNvPr>
          <p:cNvSpPr>
            <a:spLocks noGrp="1"/>
          </p:cNvSpPr>
          <p:nvPr>
            <p:ph type="sldNum" sz="quarter" idx="4294967295"/>
          </p:nvPr>
        </p:nvSpPr>
        <p:spPr>
          <a:xfrm>
            <a:off x="9017000" y="6356350"/>
            <a:ext cx="2743200" cy="365125"/>
          </a:xfrm>
        </p:spPr>
        <p:txBody>
          <a:bodyPr/>
          <a:lstStyle/>
          <a:p>
            <a:pPr>
              <a:spcAft>
                <a:spcPts val="600"/>
              </a:spcAft>
            </a:pPr>
            <a:fld id="{2BE017B6-6466-CA44-A203-DCC007137B39}" type="slidenum">
              <a:rPr lang="en-US" smtClean="0"/>
              <a:pPr>
                <a:spcAft>
                  <a:spcPts val="600"/>
                </a:spcAft>
              </a:pPr>
              <a:t>1</a:t>
            </a:fld>
            <a:endParaRPr lang="en-US"/>
          </a:p>
        </p:txBody>
      </p:sp>
      <p:sp>
        <p:nvSpPr>
          <p:cNvPr id="8" name="Title 1">
            <a:extLst>
              <a:ext uri="{FF2B5EF4-FFF2-40B4-BE49-F238E27FC236}">
                <a16:creationId xmlns:a16="http://schemas.microsoft.com/office/drawing/2014/main" id="{D3149A59-9378-804E-B21E-78EB477C83A0}"/>
              </a:ext>
            </a:extLst>
          </p:cNvPr>
          <p:cNvSpPr>
            <a:spLocks noGrp="1"/>
          </p:cNvSpPr>
          <p:nvPr>
            <p:ph type="ctrTitle"/>
          </p:nvPr>
        </p:nvSpPr>
        <p:spPr>
          <a:xfrm>
            <a:off x="1072746" y="133108"/>
            <a:ext cx="10046507" cy="3168892"/>
          </a:xfrm>
        </p:spPr>
        <p:txBody>
          <a:bodyPr>
            <a:normAutofit/>
          </a:bodyPr>
          <a:lstStyle/>
          <a:p>
            <a:pPr algn="ctr"/>
            <a:r>
              <a:rPr lang="en-US" sz="4800" dirty="0">
                <a:latin typeface="American Typewriter" panose="02090604020004020304" pitchFamily="18" charset="77"/>
              </a:rPr>
              <a:t>Optimizing Bioinformatics workflows on Discovery</a:t>
            </a:r>
            <a:br>
              <a:rPr lang="en-US" sz="4800" dirty="0">
                <a:latin typeface="American Typewriter" panose="02090604020004020304" pitchFamily="18" charset="77"/>
              </a:rPr>
            </a:br>
            <a:br>
              <a:rPr lang="en-US" sz="4800" dirty="0">
                <a:latin typeface="American Typewriter" panose="02090604020004020304" pitchFamily="18" charset="77"/>
              </a:rPr>
            </a:br>
            <a:r>
              <a:rPr lang="en-US" sz="3600" dirty="0">
                <a:latin typeface="American Typewriter" panose="02090604020004020304" pitchFamily="18" charset="77"/>
              </a:rPr>
              <a:t>Summer Bootcamp 2021</a:t>
            </a:r>
            <a:endParaRPr lang="en-US" sz="4800" dirty="0">
              <a:latin typeface="American Typewriter" panose="02090604020004020304" pitchFamily="18" charset="77"/>
            </a:endParaRPr>
          </a:p>
        </p:txBody>
      </p:sp>
      <p:sp>
        <p:nvSpPr>
          <p:cNvPr id="10" name="Subtitle 2">
            <a:extLst>
              <a:ext uri="{FF2B5EF4-FFF2-40B4-BE49-F238E27FC236}">
                <a16:creationId xmlns:a16="http://schemas.microsoft.com/office/drawing/2014/main" id="{E5111975-86F5-E949-A811-7A9A1AF0A694}"/>
              </a:ext>
            </a:extLst>
          </p:cNvPr>
          <p:cNvSpPr>
            <a:spLocks noGrp="1"/>
          </p:cNvSpPr>
          <p:nvPr>
            <p:ph type="subTitle" idx="1"/>
          </p:nvPr>
        </p:nvSpPr>
        <p:spPr>
          <a:xfrm>
            <a:off x="324668" y="4564465"/>
            <a:ext cx="9623345" cy="2807198"/>
          </a:xfrm>
        </p:spPr>
        <p:txBody>
          <a:bodyPr>
            <a:normAutofit/>
          </a:bodyPr>
          <a:lstStyle/>
          <a:p>
            <a:r>
              <a:rPr lang="en-US" dirty="0" err="1">
                <a:latin typeface="American Typewriter" panose="02090604020004020304" pitchFamily="18" charset="77"/>
              </a:rPr>
              <a:t>Shobana</a:t>
            </a:r>
            <a:r>
              <a:rPr lang="en-US" dirty="0">
                <a:latin typeface="American Typewriter" panose="02090604020004020304" pitchFamily="18" charset="77"/>
              </a:rPr>
              <a:t> </a:t>
            </a:r>
            <a:r>
              <a:rPr lang="en-US" dirty="0" err="1">
                <a:latin typeface="American Typewriter" panose="02090604020004020304" pitchFamily="18" charset="77"/>
              </a:rPr>
              <a:t>Sekar</a:t>
            </a:r>
            <a:r>
              <a:rPr lang="en-US" dirty="0">
                <a:latin typeface="American Typewriter" panose="02090604020004020304" pitchFamily="18" charset="77"/>
              </a:rPr>
              <a:t>, Ph.D.</a:t>
            </a:r>
          </a:p>
          <a:p>
            <a:r>
              <a:rPr lang="en-US" dirty="0">
                <a:latin typeface="American Typewriter" panose="02090604020004020304" pitchFamily="18" charset="77"/>
              </a:rPr>
              <a:t>Associate Bioinformatician</a:t>
            </a:r>
          </a:p>
          <a:p>
            <a:endParaRPr lang="en-US" dirty="0"/>
          </a:p>
          <a:p>
            <a:r>
              <a:rPr lang="en-US" dirty="0">
                <a:latin typeface="American Typewriter" panose="02090604020004020304" pitchFamily="18" charset="77"/>
              </a:rPr>
              <a:t>6/7/2021</a:t>
            </a:r>
          </a:p>
        </p:txBody>
      </p:sp>
    </p:spTree>
    <p:extLst>
      <p:ext uri="{BB962C8B-B14F-4D97-AF65-F5344CB8AC3E}">
        <p14:creationId xmlns:p14="http://schemas.microsoft.com/office/powerpoint/2010/main" val="33712658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DEA8405-D421-A246-ABA1-A0E9F7AB2985}"/>
              </a:ext>
            </a:extLst>
          </p:cNvPr>
          <p:cNvSpPr>
            <a:spLocks noGrp="1"/>
          </p:cNvSpPr>
          <p:nvPr>
            <p:ph type="sldNum" sz="quarter" idx="10"/>
          </p:nvPr>
        </p:nvSpPr>
        <p:spPr/>
        <p:txBody>
          <a:bodyPr/>
          <a:lstStyle/>
          <a:p>
            <a:fld id="{2BE017B6-6466-CA44-A203-DCC007137B39}" type="slidenum">
              <a:rPr lang="en-US" smtClean="0"/>
              <a:pPr/>
              <a:t>10</a:t>
            </a:fld>
            <a:endParaRPr lang="en-US" dirty="0"/>
          </a:p>
        </p:txBody>
      </p:sp>
      <p:sp>
        <p:nvSpPr>
          <p:cNvPr id="2" name="Content Placeholder 1">
            <a:extLst>
              <a:ext uri="{FF2B5EF4-FFF2-40B4-BE49-F238E27FC236}">
                <a16:creationId xmlns:a16="http://schemas.microsoft.com/office/drawing/2014/main" id="{024F47C6-D063-FC46-9B45-5549058F633E}"/>
              </a:ext>
            </a:extLst>
          </p:cNvPr>
          <p:cNvSpPr>
            <a:spLocks noGrp="1"/>
          </p:cNvSpPr>
          <p:nvPr>
            <p:ph idx="1"/>
          </p:nvPr>
        </p:nvSpPr>
        <p:spPr>
          <a:xfrm>
            <a:off x="260555" y="1069778"/>
            <a:ext cx="11931445" cy="5533245"/>
          </a:xfrm>
        </p:spPr>
        <p:txBody>
          <a:bodyPr>
            <a:normAutofit/>
          </a:bodyPr>
          <a:lstStyle/>
          <a:p>
            <a:pPr marL="0" indent="0" algn="just">
              <a:buNone/>
            </a:pPr>
            <a:r>
              <a:rPr lang="en-US" sz="2000" dirty="0"/>
              <a:t>4.</a:t>
            </a:r>
            <a:r>
              <a:rPr lang="en-US" sz="2000" b="1" dirty="0"/>
              <a:t>     Parallelize</a:t>
            </a:r>
            <a:r>
              <a:rPr lang="en-US" sz="2000" dirty="0"/>
              <a:t> using the following strategies:</a:t>
            </a:r>
          </a:p>
          <a:p>
            <a:pPr marL="457200" indent="-457200" algn="just">
              <a:buFont typeface="+mj-lt"/>
              <a:buAutoNum type="alphaLcParenR"/>
            </a:pPr>
            <a:r>
              <a:rPr lang="en-US" sz="2000" dirty="0"/>
              <a:t>Use </a:t>
            </a:r>
            <a:r>
              <a:rPr lang="en-US" sz="2000" b="1" u="sng" dirty="0"/>
              <a:t>threads to parallelize your job</a:t>
            </a:r>
            <a:r>
              <a:rPr lang="en-US" sz="2000" dirty="0"/>
              <a:t>, if and when supported by the program you are running. The number of threads specified should be the same as the number of cores requested.  </a:t>
            </a:r>
            <a:endParaRPr lang="en-US" sz="2000" u="sng" dirty="0"/>
          </a:p>
          <a:p>
            <a:pPr marL="0" indent="0" algn="just">
              <a:buNone/>
            </a:pPr>
            <a:endParaRPr lang="en-US" sz="2000" dirty="0"/>
          </a:p>
          <a:p>
            <a:pPr marL="0" indent="0" algn="just">
              <a:buNone/>
            </a:pPr>
            <a:r>
              <a:rPr lang="en-US" sz="2000" dirty="0"/>
              <a:t>         e.g., bwa aligner supports threads using -t parameter</a:t>
            </a:r>
          </a:p>
          <a:p>
            <a:pPr marL="914400" lvl="2" indent="0" algn="just">
              <a:buNone/>
            </a:pPr>
            <a:endParaRPr lang="en-US" sz="1050" dirty="0"/>
          </a:p>
          <a:p>
            <a:pPr marL="914400" lvl="2" indent="0" algn="just">
              <a:buNone/>
            </a:pPr>
            <a:endParaRPr lang="en-US" sz="1050" dirty="0"/>
          </a:p>
          <a:p>
            <a:pPr marL="914400" lvl="2" indent="0" algn="just">
              <a:buNone/>
            </a:pPr>
            <a:endParaRPr lang="en-US" sz="1050" dirty="0"/>
          </a:p>
          <a:p>
            <a:pPr marL="914400" lvl="2" indent="0" algn="just">
              <a:buNone/>
            </a:pPr>
            <a:endParaRPr lang="en-US" sz="1050" dirty="0"/>
          </a:p>
          <a:p>
            <a:pPr marL="914400" lvl="2" indent="0" algn="just">
              <a:buNone/>
            </a:pPr>
            <a:endParaRPr lang="en-US" sz="1050" dirty="0"/>
          </a:p>
          <a:p>
            <a:pPr marL="914400" lvl="2" indent="0" algn="just">
              <a:buNone/>
            </a:pPr>
            <a:endParaRPr lang="en-US" sz="1050" dirty="0"/>
          </a:p>
          <a:p>
            <a:pPr marL="914400" lvl="2" indent="0" algn="just">
              <a:buNone/>
            </a:pPr>
            <a:endParaRPr lang="en-US" sz="1050" dirty="0"/>
          </a:p>
          <a:p>
            <a:pPr marL="914400" lvl="2" indent="0" algn="just">
              <a:buNone/>
            </a:pPr>
            <a:endParaRPr lang="en-US" sz="1050" dirty="0"/>
          </a:p>
          <a:p>
            <a:pPr marL="914400" lvl="2" indent="0" algn="just">
              <a:buNone/>
            </a:pPr>
            <a:endParaRPr lang="en-US" sz="1050" dirty="0"/>
          </a:p>
          <a:p>
            <a:pPr marL="914400" lvl="2" indent="0" algn="just">
              <a:buNone/>
            </a:pPr>
            <a:endParaRPr lang="en-US" sz="1050" dirty="0"/>
          </a:p>
          <a:p>
            <a:pPr marL="914400" lvl="2" indent="0" algn="just">
              <a:buNone/>
            </a:pPr>
            <a:endParaRPr lang="en-US" sz="1050" dirty="0"/>
          </a:p>
          <a:p>
            <a:pPr marL="914400" lvl="2" indent="0" algn="just">
              <a:buNone/>
            </a:pPr>
            <a:endParaRPr lang="en-US" sz="1050" dirty="0"/>
          </a:p>
          <a:p>
            <a:pPr marL="914400" lvl="2" indent="0" algn="just">
              <a:buNone/>
            </a:pPr>
            <a:endParaRPr lang="en-US" sz="1050" dirty="0"/>
          </a:p>
          <a:p>
            <a:pPr marL="914400" lvl="2" indent="0" algn="just">
              <a:buNone/>
            </a:pPr>
            <a:endParaRPr lang="en-US" sz="1050" dirty="0">
              <a:solidFill>
                <a:prstClr val="black"/>
              </a:solidFill>
            </a:endParaRPr>
          </a:p>
          <a:p>
            <a:pPr marL="515938" lvl="2" indent="0" algn="just">
              <a:buNone/>
            </a:pPr>
            <a:r>
              <a:rPr lang="en-US" dirty="0">
                <a:solidFill>
                  <a:prstClr val="black"/>
                </a:solidFill>
              </a:rPr>
              <a:t>This method </a:t>
            </a:r>
            <a:r>
              <a:rPr lang="en-US" u="sng" dirty="0">
                <a:solidFill>
                  <a:prstClr val="black"/>
                </a:solidFill>
              </a:rPr>
              <a:t>parallelizes instructions on the same data</a:t>
            </a:r>
            <a:endParaRPr lang="en-US" sz="1050" dirty="0"/>
          </a:p>
        </p:txBody>
      </p:sp>
      <p:sp>
        <p:nvSpPr>
          <p:cNvPr id="7" name="Title 3">
            <a:extLst>
              <a:ext uri="{FF2B5EF4-FFF2-40B4-BE49-F238E27FC236}">
                <a16:creationId xmlns:a16="http://schemas.microsoft.com/office/drawing/2014/main" id="{03BCE3AA-3C9E-2F42-8DC7-3ECB262A208A}"/>
              </a:ext>
            </a:extLst>
          </p:cNvPr>
          <p:cNvSpPr>
            <a:spLocks noGrp="1"/>
          </p:cNvSpPr>
          <p:nvPr>
            <p:ph type="title"/>
          </p:nvPr>
        </p:nvSpPr>
        <p:spPr>
          <a:xfrm>
            <a:off x="838200" y="9525"/>
            <a:ext cx="11140440" cy="1060253"/>
          </a:xfrm>
        </p:spPr>
        <p:txBody>
          <a:bodyPr/>
          <a:lstStyle/>
          <a:p>
            <a:r>
              <a:rPr lang="en-US" dirty="0"/>
              <a:t>Best practices for efficient resource utilization</a:t>
            </a:r>
          </a:p>
        </p:txBody>
      </p:sp>
      <p:sp>
        <p:nvSpPr>
          <p:cNvPr id="5" name="TextBox 4">
            <a:extLst>
              <a:ext uri="{FF2B5EF4-FFF2-40B4-BE49-F238E27FC236}">
                <a16:creationId xmlns:a16="http://schemas.microsoft.com/office/drawing/2014/main" id="{9F84148D-7275-7846-917D-A1D7F1D9FFB8}"/>
              </a:ext>
            </a:extLst>
          </p:cNvPr>
          <p:cNvSpPr txBox="1"/>
          <p:nvPr/>
        </p:nvSpPr>
        <p:spPr>
          <a:xfrm>
            <a:off x="838200" y="3426574"/>
            <a:ext cx="6768294" cy="2031325"/>
          </a:xfrm>
          <a:prstGeom prst="rect">
            <a:avLst/>
          </a:prstGeom>
          <a:solidFill>
            <a:schemeClr val="bg1">
              <a:lumMod val="95000"/>
            </a:schemeClr>
          </a:solidFill>
        </p:spPr>
        <p:txBody>
          <a:bodyPr wrap="square" rtlCol="0">
            <a:spAutoFit/>
          </a:bodyPr>
          <a:lstStyle/>
          <a:p>
            <a:pPr marL="122238" lvl="2" algn="just"/>
            <a:r>
              <a:rPr lang="en-US" sz="1400" dirty="0">
                <a:latin typeface="Consolas" panose="020B0609020204030204" pitchFamily="49" charset="0"/>
                <a:cs typeface="Consolas" panose="020B0609020204030204" pitchFamily="49" charset="0"/>
              </a:rPr>
              <a:t>#!/bin/bash </a:t>
            </a:r>
          </a:p>
          <a:p>
            <a:pPr marL="122238" lvl="2" algn="just"/>
            <a:r>
              <a:rPr lang="en-US" sz="1400" dirty="0">
                <a:latin typeface="Consolas" panose="020B0609020204030204" pitchFamily="49" charset="0"/>
                <a:cs typeface="Consolas" panose="020B0609020204030204" pitchFamily="49" charset="0"/>
              </a:rPr>
              <a:t>#SBATCH --nodes=1 </a:t>
            </a:r>
          </a:p>
          <a:p>
            <a:pPr marL="122238" lvl="2" algn="just"/>
            <a:r>
              <a:rPr lang="en-US" sz="1400" dirty="0">
                <a:highlight>
                  <a:srgbClr val="FFFF00"/>
                </a:highlight>
                <a:latin typeface="Consolas" panose="020B0609020204030204" pitchFamily="49" charset="0"/>
                <a:cs typeface="Consolas" panose="020B0609020204030204" pitchFamily="49" charset="0"/>
              </a:rPr>
              <a:t>#SBATCH --</a:t>
            </a:r>
            <a:r>
              <a:rPr lang="en-US" sz="1400" dirty="0" err="1">
                <a:highlight>
                  <a:srgbClr val="FFFF00"/>
                </a:highlight>
                <a:latin typeface="Consolas" panose="020B0609020204030204" pitchFamily="49" charset="0"/>
                <a:cs typeface="Consolas" panose="020B0609020204030204" pitchFamily="49" charset="0"/>
              </a:rPr>
              <a:t>cpus</a:t>
            </a:r>
            <a:r>
              <a:rPr lang="en-US" sz="1400" dirty="0">
                <a:highlight>
                  <a:srgbClr val="FFFF00"/>
                </a:highlight>
                <a:latin typeface="Consolas" panose="020B0609020204030204" pitchFamily="49" charset="0"/>
                <a:cs typeface="Consolas" panose="020B0609020204030204" pitchFamily="49" charset="0"/>
              </a:rPr>
              <a:t>-per-task=8 </a:t>
            </a:r>
          </a:p>
          <a:p>
            <a:pPr marL="122238" lvl="2" algn="just"/>
            <a:r>
              <a:rPr lang="en-US" sz="1400" dirty="0">
                <a:latin typeface="Consolas" panose="020B0609020204030204" pitchFamily="49" charset="0"/>
                <a:cs typeface="Consolas" panose="020B0609020204030204" pitchFamily="49" charset="0"/>
              </a:rPr>
              <a:t>#SBATCH --time=4:00:00 </a:t>
            </a:r>
          </a:p>
          <a:p>
            <a:pPr marL="122238" lvl="2" algn="just"/>
            <a:r>
              <a:rPr lang="en-US" sz="1400" dirty="0">
                <a:latin typeface="Consolas" panose="020B0609020204030204" pitchFamily="49" charset="0"/>
                <a:cs typeface="Consolas" panose="020B0609020204030204" pitchFamily="49" charset="0"/>
              </a:rPr>
              <a:t>#SBATCH --job-name=BWA-MEM </a:t>
            </a:r>
          </a:p>
          <a:p>
            <a:pPr marL="122238" lvl="2" algn="just"/>
            <a:r>
              <a:rPr lang="en-US" sz="1400" dirty="0">
                <a:latin typeface="Consolas" panose="020B0609020204030204" pitchFamily="49" charset="0"/>
                <a:cs typeface="Consolas" panose="020B0609020204030204" pitchFamily="49" charset="0"/>
              </a:rPr>
              <a:t>#SBATCH --mem=100G </a:t>
            </a:r>
          </a:p>
          <a:p>
            <a:pPr marL="122238" lvl="2" algn="just"/>
            <a:r>
              <a:rPr lang="en-US" sz="1400" dirty="0">
                <a:latin typeface="Consolas" panose="020B0609020204030204" pitchFamily="49" charset="0"/>
                <a:cs typeface="Consolas" panose="020B0609020204030204" pitchFamily="49" charset="0"/>
              </a:rPr>
              <a:t>#SBATCH --partition=</a:t>
            </a:r>
            <a:r>
              <a:rPr lang="en-US" sz="1400" dirty="0" err="1">
                <a:latin typeface="Consolas" panose="020B0609020204030204" pitchFamily="49" charset="0"/>
                <a:cs typeface="Consolas" panose="020B0609020204030204" pitchFamily="49" charset="0"/>
              </a:rPr>
              <a:t>lotterhos</a:t>
            </a:r>
            <a:r>
              <a:rPr lang="en-US" sz="1400" dirty="0">
                <a:latin typeface="Consolas" panose="020B0609020204030204" pitchFamily="49" charset="0"/>
                <a:cs typeface="Consolas" panose="020B0609020204030204" pitchFamily="49" charset="0"/>
              </a:rPr>
              <a:t> </a:t>
            </a:r>
          </a:p>
          <a:p>
            <a:pPr marL="122238" lvl="2" algn="just"/>
            <a:endParaRPr lang="en-US" sz="1400" dirty="0">
              <a:latin typeface="Consolas" panose="020B0609020204030204" pitchFamily="49" charset="0"/>
              <a:cs typeface="Consolas" panose="020B0609020204030204" pitchFamily="49" charset="0"/>
            </a:endParaRPr>
          </a:p>
          <a:p>
            <a:pPr marL="122238" lvl="2" algn="just"/>
            <a:r>
              <a:rPr lang="en-US" sz="1400" dirty="0">
                <a:latin typeface="Consolas" panose="020B0609020204030204" pitchFamily="49" charset="0"/>
                <a:cs typeface="Consolas" panose="020B0609020204030204" pitchFamily="49" charset="0"/>
              </a:rPr>
              <a:t>bwa mem </a:t>
            </a:r>
            <a:r>
              <a:rPr lang="en-US" sz="1400" dirty="0">
                <a:highlight>
                  <a:srgbClr val="FFFF00"/>
                </a:highlight>
                <a:latin typeface="Consolas" panose="020B0609020204030204" pitchFamily="49" charset="0"/>
                <a:cs typeface="Consolas" panose="020B0609020204030204" pitchFamily="49" charset="0"/>
              </a:rPr>
              <a:t>-t 8 </a:t>
            </a:r>
            <a:r>
              <a:rPr lang="en-US" sz="1400" dirty="0" err="1">
                <a:latin typeface="Consolas" panose="020B0609020204030204" pitchFamily="49" charset="0"/>
                <a:cs typeface="Consolas" panose="020B0609020204030204" pitchFamily="49" charset="0"/>
              </a:rPr>
              <a:t>reference.fa</a:t>
            </a:r>
            <a:r>
              <a:rPr lang="en-US" sz="1400" dirty="0">
                <a:latin typeface="Consolas" panose="020B0609020204030204" pitchFamily="49" charset="0"/>
                <a:cs typeface="Consolas" panose="020B0609020204030204" pitchFamily="49" charset="0"/>
              </a:rPr>
              <a:t> read1.fq &gt; </a:t>
            </a:r>
            <a:r>
              <a:rPr lang="en-US" sz="1400" dirty="0" err="1">
                <a:latin typeface="Consolas" panose="020B0609020204030204" pitchFamily="49" charset="0"/>
                <a:cs typeface="Consolas" panose="020B0609020204030204" pitchFamily="49" charset="0"/>
              </a:rPr>
              <a:t>aligned.sam</a:t>
            </a:r>
            <a:endParaRPr lang="en-US" sz="1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8741876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93BE266-64C6-274B-AD71-99BB9E0A615E}"/>
              </a:ext>
            </a:extLst>
          </p:cNvPr>
          <p:cNvSpPr>
            <a:spLocks noGrp="1"/>
          </p:cNvSpPr>
          <p:nvPr>
            <p:ph idx="1"/>
          </p:nvPr>
        </p:nvSpPr>
        <p:spPr>
          <a:xfrm>
            <a:off x="838200" y="1333500"/>
            <a:ext cx="10515600" cy="5387975"/>
          </a:xfrm>
        </p:spPr>
        <p:txBody>
          <a:bodyPr>
            <a:normAutofit lnSpcReduction="10000"/>
          </a:bodyPr>
          <a:lstStyle/>
          <a:p>
            <a:pPr marL="466725" lvl="2" indent="-460375" algn="just">
              <a:buAutoNum type="alphaLcParenR" startAt="2"/>
            </a:pPr>
            <a:r>
              <a:rPr lang="en-US" b="1" u="sng" dirty="0"/>
              <a:t>Splitting the jobs</a:t>
            </a:r>
            <a:r>
              <a:rPr lang="en-US" dirty="0"/>
              <a:t> across chromosomes or samples if applicable. </a:t>
            </a:r>
          </a:p>
          <a:p>
            <a:pPr marL="466725" lvl="2" indent="-460375" algn="just">
              <a:buAutoNum type="alphaLcParenR" startAt="2"/>
            </a:pPr>
            <a:endParaRPr lang="en-US" dirty="0"/>
          </a:p>
          <a:p>
            <a:pPr marL="6350" lvl="2" indent="0" algn="just">
              <a:buNone/>
            </a:pPr>
            <a:r>
              <a:rPr lang="en-US" dirty="0"/>
              <a:t>This method </a:t>
            </a:r>
            <a:r>
              <a:rPr lang="en-US" u="sng" dirty="0"/>
              <a:t>parallelizes/splits data, running the same instruction</a:t>
            </a:r>
            <a:r>
              <a:rPr lang="en-US" dirty="0"/>
              <a:t> on each chunk of the data.</a:t>
            </a:r>
          </a:p>
          <a:p>
            <a:pPr marL="466725" lvl="2" indent="-460375" algn="just">
              <a:buAutoNum type="alphaLcParenR" startAt="2"/>
            </a:pPr>
            <a:endParaRPr lang="en-US" dirty="0"/>
          </a:p>
          <a:p>
            <a:pPr marL="6350" lvl="2" indent="0" algn="just">
              <a:buNone/>
            </a:pPr>
            <a:endParaRPr lang="en-US" b="1" u="sng" dirty="0"/>
          </a:p>
          <a:p>
            <a:pPr marL="6350" lvl="2" indent="0" algn="just">
              <a:buNone/>
            </a:pPr>
            <a:endParaRPr lang="en-US" b="1" u="sng" dirty="0"/>
          </a:p>
          <a:p>
            <a:pPr marL="6350" lvl="2" indent="0" algn="just">
              <a:buNone/>
            </a:pPr>
            <a:endParaRPr lang="en-US" b="1" u="sng" dirty="0"/>
          </a:p>
          <a:p>
            <a:pPr marL="6350" lvl="2" indent="0" algn="just">
              <a:buNone/>
            </a:pPr>
            <a:endParaRPr lang="en-US" b="1" u="sng" dirty="0"/>
          </a:p>
          <a:p>
            <a:pPr marL="6350" lvl="2" indent="0" algn="just">
              <a:buNone/>
            </a:pPr>
            <a:endParaRPr lang="en-US" b="1" u="sng" dirty="0"/>
          </a:p>
          <a:p>
            <a:pPr marL="6350" lvl="2" indent="0" algn="just">
              <a:buNone/>
            </a:pPr>
            <a:endParaRPr lang="en-US" b="1" u="sng" dirty="0"/>
          </a:p>
          <a:p>
            <a:pPr marL="6350" lvl="2" indent="0" algn="just">
              <a:buNone/>
            </a:pPr>
            <a:endParaRPr lang="en-US" b="1" u="sng" dirty="0"/>
          </a:p>
          <a:p>
            <a:pPr marL="6350" lvl="2" indent="0" algn="just">
              <a:buNone/>
            </a:pPr>
            <a:endParaRPr lang="en-US" b="1" u="sng" dirty="0"/>
          </a:p>
          <a:p>
            <a:pPr marL="6350" lvl="2" indent="0" algn="just">
              <a:buNone/>
            </a:pPr>
            <a:endParaRPr lang="en-US" b="1" u="sng" dirty="0"/>
          </a:p>
          <a:p>
            <a:pPr marL="6350" lvl="2" indent="0" algn="just">
              <a:buNone/>
            </a:pPr>
            <a:r>
              <a:rPr lang="en-US" b="1" u="sng" dirty="0"/>
              <a:t>Note</a:t>
            </a:r>
            <a:r>
              <a:rPr lang="en-US" dirty="0"/>
              <a:t>: Unless your tool is configured to support MPI (Message Passing Interface), </a:t>
            </a:r>
          </a:p>
          <a:p>
            <a:pPr marL="6350" lvl="2" indent="0" algn="just">
              <a:buNone/>
            </a:pPr>
            <a:r>
              <a:rPr lang="en-US" dirty="0"/>
              <a:t>always specify nodes = 1. If using a number higher than 1, the program should be </a:t>
            </a:r>
          </a:p>
          <a:p>
            <a:pPr marL="6350" lvl="2" indent="0" algn="just">
              <a:buNone/>
            </a:pPr>
            <a:r>
              <a:rPr lang="en-US" dirty="0"/>
              <a:t>configured to communicate between nodes, if not the additional nodes may just remain idle. </a:t>
            </a:r>
          </a:p>
          <a:p>
            <a:pPr marL="0" indent="0">
              <a:buNone/>
            </a:pPr>
            <a:endParaRPr lang="en-US" dirty="0"/>
          </a:p>
        </p:txBody>
      </p:sp>
      <p:sp>
        <p:nvSpPr>
          <p:cNvPr id="3" name="Slide Number Placeholder 2">
            <a:extLst>
              <a:ext uri="{FF2B5EF4-FFF2-40B4-BE49-F238E27FC236}">
                <a16:creationId xmlns:a16="http://schemas.microsoft.com/office/drawing/2014/main" id="{99E2C845-AEB2-0E40-A23E-CDCA819BFF16}"/>
              </a:ext>
            </a:extLst>
          </p:cNvPr>
          <p:cNvSpPr>
            <a:spLocks noGrp="1"/>
          </p:cNvSpPr>
          <p:nvPr>
            <p:ph type="sldNum" sz="quarter" idx="10"/>
          </p:nvPr>
        </p:nvSpPr>
        <p:spPr/>
        <p:txBody>
          <a:bodyPr/>
          <a:lstStyle/>
          <a:p>
            <a:fld id="{2BE017B6-6466-CA44-A203-DCC007137B39}" type="slidenum">
              <a:rPr lang="en-US" smtClean="0"/>
              <a:pPr/>
              <a:t>11</a:t>
            </a:fld>
            <a:endParaRPr lang="en-US" dirty="0"/>
          </a:p>
        </p:txBody>
      </p:sp>
      <p:sp>
        <p:nvSpPr>
          <p:cNvPr id="5" name="Title 3">
            <a:extLst>
              <a:ext uri="{FF2B5EF4-FFF2-40B4-BE49-F238E27FC236}">
                <a16:creationId xmlns:a16="http://schemas.microsoft.com/office/drawing/2014/main" id="{FFF8BD3C-D030-7B48-85F8-CC1E9F71B6B8}"/>
              </a:ext>
            </a:extLst>
          </p:cNvPr>
          <p:cNvSpPr>
            <a:spLocks noGrp="1"/>
          </p:cNvSpPr>
          <p:nvPr>
            <p:ph type="title"/>
          </p:nvPr>
        </p:nvSpPr>
        <p:spPr>
          <a:xfrm>
            <a:off x="838200" y="9525"/>
            <a:ext cx="11140440" cy="1060253"/>
          </a:xfrm>
        </p:spPr>
        <p:txBody>
          <a:bodyPr/>
          <a:lstStyle/>
          <a:p>
            <a:r>
              <a:rPr lang="en-US" dirty="0"/>
              <a:t>Best practices for efficient resource utilization</a:t>
            </a:r>
          </a:p>
        </p:txBody>
      </p:sp>
      <p:sp>
        <p:nvSpPr>
          <p:cNvPr id="7" name="TextBox 6">
            <a:extLst>
              <a:ext uri="{FF2B5EF4-FFF2-40B4-BE49-F238E27FC236}">
                <a16:creationId xmlns:a16="http://schemas.microsoft.com/office/drawing/2014/main" id="{18CC4D71-403B-3647-A9BC-39DCB47CD5AA}"/>
              </a:ext>
            </a:extLst>
          </p:cNvPr>
          <p:cNvSpPr txBox="1"/>
          <p:nvPr/>
        </p:nvSpPr>
        <p:spPr>
          <a:xfrm>
            <a:off x="926123" y="2525125"/>
            <a:ext cx="6768294" cy="2031325"/>
          </a:xfrm>
          <a:prstGeom prst="rect">
            <a:avLst/>
          </a:prstGeom>
          <a:solidFill>
            <a:schemeClr val="bg1">
              <a:lumMod val="95000"/>
            </a:schemeClr>
          </a:solidFill>
        </p:spPr>
        <p:txBody>
          <a:bodyPr wrap="square" rtlCol="0">
            <a:spAutoFit/>
          </a:bodyPr>
          <a:lstStyle/>
          <a:p>
            <a:pPr marL="7938" lvl="2" algn="just"/>
            <a:r>
              <a:rPr lang="en-US" sz="1400" dirty="0">
                <a:latin typeface="Consolas" panose="020B0609020204030204" pitchFamily="49" charset="0"/>
                <a:cs typeface="Consolas" panose="020B0609020204030204" pitchFamily="49" charset="0"/>
              </a:rPr>
              <a:t>#!/bin/bash </a:t>
            </a:r>
          </a:p>
          <a:p>
            <a:pPr marL="7938" lvl="2" algn="just"/>
            <a:r>
              <a:rPr lang="en-US" sz="1400" dirty="0">
                <a:latin typeface="Consolas" panose="020B0609020204030204" pitchFamily="49" charset="0"/>
                <a:cs typeface="Consolas" panose="020B0609020204030204" pitchFamily="49" charset="0"/>
              </a:rPr>
              <a:t>#SBATCH --nodes=1 </a:t>
            </a:r>
          </a:p>
          <a:p>
            <a:pPr marL="7938" lvl="2" algn="just"/>
            <a:r>
              <a:rPr lang="en-US" sz="1400" dirty="0">
                <a:latin typeface="Consolas" panose="020B0609020204030204" pitchFamily="49" charset="0"/>
                <a:cs typeface="Consolas" panose="020B0609020204030204" pitchFamily="49" charset="0"/>
              </a:rPr>
              <a:t>#SBATCH --</a:t>
            </a:r>
            <a:r>
              <a:rPr lang="en-US" sz="1400" dirty="0" err="1">
                <a:latin typeface="Consolas" panose="020B0609020204030204" pitchFamily="49" charset="0"/>
                <a:cs typeface="Consolas" panose="020B0609020204030204" pitchFamily="49" charset="0"/>
              </a:rPr>
              <a:t>cpus</a:t>
            </a:r>
            <a:r>
              <a:rPr lang="en-US" sz="1400" dirty="0">
                <a:latin typeface="Consolas" panose="020B0609020204030204" pitchFamily="49" charset="0"/>
                <a:cs typeface="Consolas" panose="020B0609020204030204" pitchFamily="49" charset="0"/>
              </a:rPr>
              <a:t>-per-task=8 </a:t>
            </a:r>
          </a:p>
          <a:p>
            <a:pPr marL="7938" lvl="2" algn="just"/>
            <a:r>
              <a:rPr lang="en-US" sz="1400" dirty="0">
                <a:latin typeface="Consolas" panose="020B0609020204030204" pitchFamily="49" charset="0"/>
                <a:cs typeface="Consolas" panose="020B0609020204030204" pitchFamily="49" charset="0"/>
              </a:rPr>
              <a:t>#SBATCH --time=4:00:00 </a:t>
            </a:r>
          </a:p>
          <a:p>
            <a:pPr marL="7938" lvl="2" algn="just"/>
            <a:r>
              <a:rPr lang="en-US" sz="1400" dirty="0">
                <a:latin typeface="Consolas" panose="020B0609020204030204" pitchFamily="49" charset="0"/>
                <a:cs typeface="Consolas" panose="020B0609020204030204" pitchFamily="49" charset="0"/>
              </a:rPr>
              <a:t>#SBATCH --job-name=</a:t>
            </a:r>
            <a:r>
              <a:rPr lang="en-US" sz="1400" dirty="0" err="1">
                <a:latin typeface="Consolas" panose="020B0609020204030204" pitchFamily="49" charset="0"/>
                <a:cs typeface="Consolas" panose="020B0609020204030204" pitchFamily="49" charset="0"/>
              </a:rPr>
              <a:t>Freebayes</a:t>
            </a:r>
            <a:r>
              <a:rPr lang="en-US" sz="1400" dirty="0">
                <a:latin typeface="Consolas" panose="020B0609020204030204" pitchFamily="49" charset="0"/>
                <a:cs typeface="Consolas" panose="020B0609020204030204" pitchFamily="49" charset="0"/>
              </a:rPr>
              <a:t> </a:t>
            </a:r>
          </a:p>
          <a:p>
            <a:pPr marL="7938" lvl="2" algn="just"/>
            <a:r>
              <a:rPr lang="en-US" sz="1400" dirty="0">
                <a:latin typeface="Consolas" panose="020B0609020204030204" pitchFamily="49" charset="0"/>
                <a:cs typeface="Consolas" panose="020B0609020204030204" pitchFamily="49" charset="0"/>
              </a:rPr>
              <a:t>#SBATCH --mem=100G </a:t>
            </a:r>
          </a:p>
          <a:p>
            <a:pPr marL="7938" lvl="2" algn="just"/>
            <a:r>
              <a:rPr lang="en-US" sz="1400" dirty="0">
                <a:latin typeface="Consolas" panose="020B0609020204030204" pitchFamily="49" charset="0"/>
                <a:cs typeface="Consolas" panose="020B0609020204030204" pitchFamily="49" charset="0"/>
              </a:rPr>
              <a:t>#SBATCH --partition=</a:t>
            </a:r>
            <a:r>
              <a:rPr lang="en-US" sz="1400" dirty="0" err="1">
                <a:latin typeface="Consolas" panose="020B0609020204030204" pitchFamily="49" charset="0"/>
                <a:cs typeface="Consolas" panose="020B0609020204030204" pitchFamily="49" charset="0"/>
              </a:rPr>
              <a:t>lotterhos</a:t>
            </a:r>
            <a:r>
              <a:rPr lang="en-US" sz="1400" dirty="0">
                <a:latin typeface="Consolas" panose="020B0609020204030204" pitchFamily="49" charset="0"/>
                <a:cs typeface="Consolas" panose="020B0609020204030204" pitchFamily="49" charset="0"/>
              </a:rPr>
              <a:t> </a:t>
            </a:r>
          </a:p>
          <a:p>
            <a:pPr marL="122238" lvl="2" algn="just"/>
            <a:endParaRPr lang="en-US" sz="1400" dirty="0">
              <a:latin typeface="Consolas" panose="020B0609020204030204" pitchFamily="49" charset="0"/>
              <a:cs typeface="Consolas" panose="020B0609020204030204" pitchFamily="49" charset="0"/>
            </a:endParaRPr>
          </a:p>
          <a:p>
            <a:r>
              <a:rPr lang="en-US" sz="1400" dirty="0" err="1">
                <a:latin typeface="Consolas" panose="020B0609020204030204" pitchFamily="49" charset="0"/>
                <a:cs typeface="Consolas" panose="020B0609020204030204" pitchFamily="49" charset="0"/>
              </a:rPr>
              <a:t>freebayes</a:t>
            </a:r>
            <a:r>
              <a:rPr lang="en-US" sz="1400" dirty="0">
                <a:latin typeface="Consolas" panose="020B0609020204030204" pitchFamily="49" charset="0"/>
                <a:cs typeface="Consolas" panose="020B0609020204030204" pitchFamily="49" charset="0"/>
              </a:rPr>
              <a:t> -f </a:t>
            </a:r>
            <a:r>
              <a:rPr lang="en-US" sz="1400" dirty="0" err="1">
                <a:latin typeface="Consolas" panose="020B0609020204030204" pitchFamily="49" charset="0"/>
                <a:cs typeface="Consolas" panose="020B0609020204030204" pitchFamily="49" charset="0"/>
              </a:rPr>
              <a:t>ref.fa</a:t>
            </a:r>
            <a:r>
              <a:rPr lang="en-US" sz="1400" dirty="0">
                <a:latin typeface="Consolas" panose="020B0609020204030204" pitchFamily="49" charset="0"/>
                <a:cs typeface="Consolas" panose="020B0609020204030204" pitchFamily="49" charset="0"/>
              </a:rPr>
              <a:t> </a:t>
            </a:r>
            <a:r>
              <a:rPr lang="en-US" sz="1400" dirty="0">
                <a:highlight>
                  <a:srgbClr val="FFFF00"/>
                </a:highlight>
                <a:latin typeface="Consolas" panose="020B0609020204030204" pitchFamily="49" charset="0"/>
                <a:cs typeface="Consolas" panose="020B0609020204030204" pitchFamily="49" charset="0"/>
              </a:rPr>
              <a:t>-r chr1 </a:t>
            </a:r>
            <a:r>
              <a:rPr lang="en-US" sz="1400" dirty="0" err="1">
                <a:latin typeface="Consolas" panose="020B0609020204030204" pitchFamily="49" charset="0"/>
                <a:cs typeface="Consolas" panose="020B0609020204030204" pitchFamily="49" charset="0"/>
              </a:rPr>
              <a:t>aln.bam</a:t>
            </a:r>
            <a:r>
              <a:rPr lang="en-US" sz="1400" dirty="0">
                <a:latin typeface="Consolas" panose="020B0609020204030204" pitchFamily="49" charset="0"/>
                <a:cs typeface="Consolas" panose="020B0609020204030204" pitchFamily="49" charset="0"/>
              </a:rPr>
              <a:t> &gt; </a:t>
            </a:r>
            <a:r>
              <a:rPr lang="en-US" sz="1400" dirty="0" err="1">
                <a:latin typeface="Consolas" panose="020B0609020204030204" pitchFamily="49" charset="0"/>
                <a:cs typeface="Consolas" panose="020B0609020204030204" pitchFamily="49" charset="0"/>
              </a:rPr>
              <a:t>var.vcf</a:t>
            </a:r>
            <a:endParaRPr lang="en-US" sz="1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7960030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4DEA8405-D421-A246-ABA1-A0E9F7AB2985}"/>
              </a:ext>
            </a:extLst>
          </p:cNvPr>
          <p:cNvSpPr>
            <a:spLocks noGrp="1"/>
          </p:cNvSpPr>
          <p:nvPr>
            <p:ph type="sldNum" sz="quarter" idx="10"/>
          </p:nvPr>
        </p:nvSpPr>
        <p:spPr/>
        <p:txBody>
          <a:bodyPr/>
          <a:lstStyle/>
          <a:p>
            <a:fld id="{2BE017B6-6466-CA44-A203-DCC007137B39}" type="slidenum">
              <a:rPr lang="en-US" smtClean="0"/>
              <a:pPr/>
              <a:t>12</a:t>
            </a:fld>
            <a:endParaRPr lang="en-US" dirty="0"/>
          </a:p>
        </p:txBody>
      </p:sp>
      <p:sp>
        <p:nvSpPr>
          <p:cNvPr id="2" name="Content Placeholder 1">
            <a:extLst>
              <a:ext uri="{FF2B5EF4-FFF2-40B4-BE49-F238E27FC236}">
                <a16:creationId xmlns:a16="http://schemas.microsoft.com/office/drawing/2014/main" id="{024F47C6-D063-FC46-9B45-5549058F633E}"/>
              </a:ext>
            </a:extLst>
          </p:cNvPr>
          <p:cNvSpPr>
            <a:spLocks noGrp="1"/>
          </p:cNvSpPr>
          <p:nvPr>
            <p:ph idx="1"/>
          </p:nvPr>
        </p:nvSpPr>
        <p:spPr>
          <a:xfrm>
            <a:off x="260555" y="1069778"/>
            <a:ext cx="11931445" cy="6260170"/>
          </a:xfrm>
        </p:spPr>
        <p:txBody>
          <a:bodyPr>
            <a:normAutofit/>
          </a:bodyPr>
          <a:lstStyle/>
          <a:p>
            <a:pPr marL="0" indent="0" algn="just">
              <a:buNone/>
            </a:pPr>
            <a:endParaRPr lang="en-US" sz="1200" dirty="0"/>
          </a:p>
          <a:p>
            <a:pPr marL="460375" lvl="2" indent="-454025" algn="just">
              <a:buNone/>
            </a:pPr>
            <a:r>
              <a:rPr lang="en-US" dirty="0"/>
              <a:t>5.  Whenever possible, try to </a:t>
            </a:r>
            <a:r>
              <a:rPr lang="en-US" b="1" u="sng" dirty="0"/>
              <a:t>run individual tasks in a pipeline separately </a:t>
            </a:r>
            <a:r>
              <a:rPr lang="en-US" dirty="0"/>
              <a:t>– this acts as a ‘checkpointing’     technique, i.e., you do not need to re-run the entire pipeline when one step fails, but re-run only the step that failed.  </a:t>
            </a:r>
          </a:p>
          <a:p>
            <a:pPr marL="6350" lvl="2" indent="0" algn="just">
              <a:buNone/>
            </a:pPr>
            <a:r>
              <a:rPr lang="en-US" dirty="0"/>
              <a:t>         </a:t>
            </a:r>
          </a:p>
          <a:p>
            <a:pPr marL="6350" lvl="2" indent="0" algn="just">
              <a:buNone/>
            </a:pPr>
            <a:r>
              <a:rPr lang="en-US" dirty="0"/>
              <a:t>        e.g., a typical WGS analysis workflow includes the following steps:</a:t>
            </a:r>
          </a:p>
          <a:p>
            <a:pPr marL="6350" lvl="2" indent="0" algn="just">
              <a:buNone/>
            </a:pPr>
            <a:r>
              <a:rPr lang="en-US" dirty="0"/>
              <a:t>         FASTQC &gt; Alignment &gt; Mark duplicates &gt; Filtering &gt; Merging &gt; Variant Calling</a:t>
            </a:r>
          </a:p>
          <a:p>
            <a:pPr marL="6350" lvl="2" indent="0" algn="just">
              <a:buNone/>
            </a:pPr>
            <a:r>
              <a:rPr lang="en-US" dirty="0"/>
              <a:t>         Performing one step at a time helps you troubleshoot errors in specific steps in a more efficient manner</a:t>
            </a:r>
          </a:p>
          <a:p>
            <a:pPr marL="914400" lvl="2" indent="0" algn="just">
              <a:buNone/>
            </a:pPr>
            <a:endParaRPr lang="en-US" sz="1050" dirty="0"/>
          </a:p>
        </p:txBody>
      </p:sp>
      <p:sp>
        <p:nvSpPr>
          <p:cNvPr id="7" name="Title 3">
            <a:extLst>
              <a:ext uri="{FF2B5EF4-FFF2-40B4-BE49-F238E27FC236}">
                <a16:creationId xmlns:a16="http://schemas.microsoft.com/office/drawing/2014/main" id="{03BCE3AA-3C9E-2F42-8DC7-3ECB262A208A}"/>
              </a:ext>
            </a:extLst>
          </p:cNvPr>
          <p:cNvSpPr>
            <a:spLocks noGrp="1"/>
          </p:cNvSpPr>
          <p:nvPr>
            <p:ph type="title"/>
          </p:nvPr>
        </p:nvSpPr>
        <p:spPr>
          <a:xfrm>
            <a:off x="838200" y="9525"/>
            <a:ext cx="11140440" cy="1060253"/>
          </a:xfrm>
        </p:spPr>
        <p:txBody>
          <a:bodyPr/>
          <a:lstStyle/>
          <a:p>
            <a:r>
              <a:rPr lang="en-US" dirty="0"/>
              <a:t>Best practices for efficient resource utilization</a:t>
            </a:r>
          </a:p>
        </p:txBody>
      </p:sp>
      <p:sp>
        <p:nvSpPr>
          <p:cNvPr id="4" name="TextBox 3">
            <a:extLst>
              <a:ext uri="{FF2B5EF4-FFF2-40B4-BE49-F238E27FC236}">
                <a16:creationId xmlns:a16="http://schemas.microsoft.com/office/drawing/2014/main" id="{900352CC-CB65-174D-BC72-0F794FAB935A}"/>
              </a:ext>
            </a:extLst>
          </p:cNvPr>
          <p:cNvSpPr txBox="1"/>
          <p:nvPr/>
        </p:nvSpPr>
        <p:spPr>
          <a:xfrm>
            <a:off x="774504" y="4270202"/>
            <a:ext cx="11267831" cy="923330"/>
          </a:xfrm>
          <a:prstGeom prst="rect">
            <a:avLst/>
          </a:prstGeom>
          <a:noFill/>
        </p:spPr>
        <p:txBody>
          <a:bodyPr wrap="square" rtlCol="0">
            <a:spAutoFit/>
          </a:bodyPr>
          <a:lstStyle/>
          <a:p>
            <a:r>
              <a:rPr lang="en-US" dirty="0"/>
              <a:t>Once you have verified all pipeline steps work well individually, you can also employ </a:t>
            </a:r>
            <a:r>
              <a:rPr lang="en-US" b="1" u="sng" dirty="0"/>
              <a:t>automation methods</a:t>
            </a:r>
            <a:r>
              <a:rPr lang="en-US" dirty="0"/>
              <a:t> by using job arrays/job dependency techniques.</a:t>
            </a:r>
          </a:p>
          <a:p>
            <a:endParaRPr lang="en-US" dirty="0"/>
          </a:p>
        </p:txBody>
      </p:sp>
    </p:spTree>
    <p:extLst>
      <p:ext uri="{BB962C8B-B14F-4D97-AF65-F5344CB8AC3E}">
        <p14:creationId xmlns:p14="http://schemas.microsoft.com/office/powerpoint/2010/main" val="18748370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2">
            <a:extLst>
              <a:ext uri="{FF2B5EF4-FFF2-40B4-BE49-F238E27FC236}">
                <a16:creationId xmlns:a16="http://schemas.microsoft.com/office/drawing/2014/main" id="{1DD29098-89D7-4DF4-8038-CE92C6A4F827}"/>
              </a:ext>
            </a:extLst>
          </p:cNvPr>
          <p:cNvSpPr>
            <a:spLocks noGrp="1"/>
          </p:cNvSpPr>
          <p:nvPr>
            <p:ph idx="1"/>
          </p:nvPr>
        </p:nvSpPr>
        <p:spPr>
          <a:xfrm>
            <a:off x="4030851" y="2714889"/>
            <a:ext cx="4717942" cy="1175185"/>
          </a:xfrm>
        </p:spPr>
        <p:txBody>
          <a:bodyPr>
            <a:normAutofit/>
          </a:bodyPr>
          <a:lstStyle/>
          <a:p>
            <a:pPr marL="0" indent="0">
              <a:buNone/>
            </a:pPr>
            <a:r>
              <a:rPr lang="en-US" sz="6000" dirty="0"/>
              <a:t>Exercises</a:t>
            </a:r>
          </a:p>
        </p:txBody>
      </p:sp>
      <p:sp>
        <p:nvSpPr>
          <p:cNvPr id="5" name="Slide Number Placeholder 4">
            <a:extLst>
              <a:ext uri="{FF2B5EF4-FFF2-40B4-BE49-F238E27FC236}">
                <a16:creationId xmlns:a16="http://schemas.microsoft.com/office/drawing/2014/main" id="{EFCD72D9-85C5-044D-8D01-DBF875C21EB1}"/>
              </a:ext>
            </a:extLst>
          </p:cNvPr>
          <p:cNvSpPr>
            <a:spLocks noGrp="1"/>
          </p:cNvSpPr>
          <p:nvPr>
            <p:ph type="sldNum" sz="quarter" idx="10"/>
          </p:nvPr>
        </p:nvSpPr>
        <p:spPr>
          <a:xfrm>
            <a:off x="9017000" y="6356350"/>
            <a:ext cx="2743200" cy="365125"/>
          </a:xfrm>
        </p:spPr>
        <p:txBody>
          <a:bodyPr anchor="ctr">
            <a:normAutofit/>
          </a:bodyPr>
          <a:lstStyle/>
          <a:p>
            <a:pPr>
              <a:spcAft>
                <a:spcPts val="600"/>
              </a:spcAft>
            </a:pPr>
            <a:fld id="{2BE017B6-6466-CA44-A203-DCC007137B39}" type="slidenum">
              <a:rPr lang="en-US" smtClean="0"/>
              <a:pPr>
                <a:spcAft>
                  <a:spcPts val="600"/>
                </a:spcAft>
              </a:pPr>
              <a:t>13</a:t>
            </a:fld>
            <a:endParaRPr lang="en-US"/>
          </a:p>
        </p:txBody>
      </p:sp>
    </p:spTree>
    <p:extLst>
      <p:ext uri="{BB962C8B-B14F-4D97-AF65-F5344CB8AC3E}">
        <p14:creationId xmlns:p14="http://schemas.microsoft.com/office/powerpoint/2010/main" val="14802085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E72E52-2D3B-3440-AE00-C1551111637D}"/>
              </a:ext>
            </a:extLst>
          </p:cNvPr>
          <p:cNvSpPr>
            <a:spLocks noGrp="1"/>
          </p:cNvSpPr>
          <p:nvPr>
            <p:ph idx="1"/>
          </p:nvPr>
        </p:nvSpPr>
        <p:spPr/>
        <p:txBody>
          <a:bodyPr/>
          <a:lstStyle/>
          <a:p>
            <a:pPr marL="0" indent="0">
              <a:buNone/>
            </a:pPr>
            <a:r>
              <a:rPr lang="en-US" b="1" u="sng" dirty="0"/>
              <a:t>Running an interactive job</a:t>
            </a:r>
          </a:p>
          <a:p>
            <a:pPr marL="0" indent="0">
              <a:buNone/>
            </a:pPr>
            <a:r>
              <a:rPr lang="en-US" sz="2400" dirty="0"/>
              <a:t>In this exercise, we will use the </a:t>
            </a:r>
            <a:r>
              <a:rPr lang="en-US" sz="2400" dirty="0" err="1"/>
              <a:t>slurm</a:t>
            </a:r>
            <a:r>
              <a:rPr lang="en-US" sz="2400" dirty="0"/>
              <a:t> command </a:t>
            </a:r>
            <a:r>
              <a:rPr lang="en-US" sz="2400" u="sng" dirty="0" err="1">
                <a:latin typeface="Consolas" panose="020B0609020204030204" pitchFamily="49" charset="0"/>
                <a:cs typeface="Consolas" panose="020B0609020204030204" pitchFamily="49" charset="0"/>
              </a:rPr>
              <a:t>srun</a:t>
            </a:r>
            <a:r>
              <a:rPr lang="en-US" sz="2400" dirty="0"/>
              <a:t> to allocate an interactive job. We will be running the FASTQC program on a sample </a:t>
            </a:r>
            <a:r>
              <a:rPr lang="en-US" sz="2400" dirty="0" err="1"/>
              <a:t>fastq</a:t>
            </a:r>
            <a:r>
              <a:rPr lang="en-US" sz="2400" dirty="0"/>
              <a:t> file. </a:t>
            </a:r>
          </a:p>
          <a:p>
            <a:pPr marL="0" indent="0">
              <a:buNone/>
            </a:pPr>
            <a:endParaRPr lang="en-US" sz="500" dirty="0"/>
          </a:p>
          <a:p>
            <a:pPr marL="0" indent="0">
              <a:buNone/>
            </a:pPr>
            <a:r>
              <a:rPr lang="en-US" sz="2400" dirty="0"/>
              <a:t>Change directory to the Exercise1 folder before you begin:</a:t>
            </a:r>
          </a:p>
          <a:p>
            <a:pPr marL="0" indent="0">
              <a:buNone/>
            </a:pPr>
            <a:endParaRPr lang="en-US" sz="2400" dirty="0"/>
          </a:p>
          <a:p>
            <a:pPr marL="0" indent="0">
              <a:buNone/>
            </a:pPr>
            <a:endParaRPr lang="en-US" sz="800" dirty="0"/>
          </a:p>
          <a:p>
            <a:pPr marL="0" indent="0">
              <a:buNone/>
            </a:pPr>
            <a:r>
              <a:rPr lang="en-US" sz="2400" dirty="0"/>
              <a:t>Step 1: Request resources for your interactive job:</a:t>
            </a:r>
          </a:p>
          <a:p>
            <a:pPr marL="0" indent="0">
              <a:buNone/>
            </a:pPr>
            <a:endParaRPr lang="en-US" dirty="0"/>
          </a:p>
          <a:p>
            <a:pPr marL="0" indent="0">
              <a:buNone/>
            </a:pPr>
            <a:endParaRPr lang="en-US" dirty="0"/>
          </a:p>
        </p:txBody>
      </p:sp>
      <p:sp>
        <p:nvSpPr>
          <p:cNvPr id="3" name="Slide Number Placeholder 2">
            <a:extLst>
              <a:ext uri="{FF2B5EF4-FFF2-40B4-BE49-F238E27FC236}">
                <a16:creationId xmlns:a16="http://schemas.microsoft.com/office/drawing/2014/main" id="{D31707C0-B606-AE47-9756-21CD9EE3485A}"/>
              </a:ext>
            </a:extLst>
          </p:cNvPr>
          <p:cNvSpPr>
            <a:spLocks noGrp="1"/>
          </p:cNvSpPr>
          <p:nvPr>
            <p:ph type="sldNum" sz="quarter" idx="10"/>
          </p:nvPr>
        </p:nvSpPr>
        <p:spPr/>
        <p:txBody>
          <a:bodyPr/>
          <a:lstStyle/>
          <a:p>
            <a:fld id="{2BE017B6-6466-CA44-A203-DCC007137B39}" type="slidenum">
              <a:rPr lang="en-US" smtClean="0"/>
              <a:pPr/>
              <a:t>14</a:t>
            </a:fld>
            <a:endParaRPr lang="en-US" dirty="0"/>
          </a:p>
        </p:txBody>
      </p:sp>
      <p:sp>
        <p:nvSpPr>
          <p:cNvPr id="4" name="Title 3">
            <a:extLst>
              <a:ext uri="{FF2B5EF4-FFF2-40B4-BE49-F238E27FC236}">
                <a16:creationId xmlns:a16="http://schemas.microsoft.com/office/drawing/2014/main" id="{122128A5-44FF-DA4A-BA9D-45CD5DAAEC9F}"/>
              </a:ext>
            </a:extLst>
          </p:cNvPr>
          <p:cNvSpPr>
            <a:spLocks noGrp="1"/>
          </p:cNvSpPr>
          <p:nvPr>
            <p:ph type="title"/>
          </p:nvPr>
        </p:nvSpPr>
        <p:spPr/>
        <p:txBody>
          <a:bodyPr/>
          <a:lstStyle/>
          <a:p>
            <a:r>
              <a:rPr lang="en-US" dirty="0"/>
              <a:t>Exercise 1</a:t>
            </a:r>
          </a:p>
        </p:txBody>
      </p:sp>
      <p:sp>
        <p:nvSpPr>
          <p:cNvPr id="5" name="TextBox 4">
            <a:extLst>
              <a:ext uri="{FF2B5EF4-FFF2-40B4-BE49-F238E27FC236}">
                <a16:creationId xmlns:a16="http://schemas.microsoft.com/office/drawing/2014/main" id="{E3675F04-DB9A-544F-A367-E6277C63E377}"/>
              </a:ext>
            </a:extLst>
          </p:cNvPr>
          <p:cNvSpPr txBox="1"/>
          <p:nvPr/>
        </p:nvSpPr>
        <p:spPr>
          <a:xfrm>
            <a:off x="959374" y="4390940"/>
            <a:ext cx="10226786" cy="523220"/>
          </a:xfrm>
          <a:prstGeom prst="rect">
            <a:avLst/>
          </a:prstGeom>
          <a:solidFill>
            <a:schemeClr val="bg1">
              <a:lumMod val="95000"/>
            </a:schemeClr>
          </a:solidFill>
        </p:spPr>
        <p:txBody>
          <a:bodyPr wrap="square" rtlCol="0">
            <a:spAutoFit/>
          </a:bodyPr>
          <a:lstStyle/>
          <a:p>
            <a:pPr marL="7938" lvl="1"/>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srun</a:t>
            </a:r>
            <a:r>
              <a:rPr lang="en-US" sz="1400" dirty="0">
                <a:latin typeface="Consolas" panose="020B0609020204030204" pitchFamily="49" charset="0"/>
                <a:cs typeface="Consolas" panose="020B0609020204030204" pitchFamily="49" charset="0"/>
              </a:rPr>
              <a:t> --partition=reservation --reservation=bootcamp2021cpu --nodes 1 --</a:t>
            </a:r>
            <a:r>
              <a:rPr lang="en-US" sz="1400" dirty="0" err="1">
                <a:latin typeface="Consolas" panose="020B0609020204030204" pitchFamily="49" charset="0"/>
                <a:cs typeface="Consolas" panose="020B0609020204030204" pitchFamily="49" charset="0"/>
              </a:rPr>
              <a:t>cpus</a:t>
            </a:r>
            <a:r>
              <a:rPr lang="en-US" sz="1400" dirty="0">
                <a:latin typeface="Consolas" panose="020B0609020204030204" pitchFamily="49" charset="0"/>
                <a:cs typeface="Consolas" panose="020B0609020204030204" pitchFamily="49" charset="0"/>
              </a:rPr>
              <a:t>-per-task 1 --mem=1G --time=00:10:00 --</a:t>
            </a:r>
            <a:r>
              <a:rPr lang="en-US" sz="1400" dirty="0" err="1">
                <a:latin typeface="Consolas" panose="020B0609020204030204" pitchFamily="49" charset="0"/>
                <a:cs typeface="Consolas" panose="020B0609020204030204" pitchFamily="49" charset="0"/>
              </a:rPr>
              <a:t>pty</a:t>
            </a:r>
            <a:r>
              <a:rPr lang="en-US" sz="1400" dirty="0">
                <a:latin typeface="Consolas" panose="020B0609020204030204" pitchFamily="49" charset="0"/>
                <a:cs typeface="Consolas" panose="020B0609020204030204" pitchFamily="49" charset="0"/>
              </a:rPr>
              <a:t> /bin/bash</a:t>
            </a:r>
          </a:p>
        </p:txBody>
      </p:sp>
      <p:sp>
        <p:nvSpPr>
          <p:cNvPr id="6" name="TextBox 5">
            <a:extLst>
              <a:ext uri="{FF2B5EF4-FFF2-40B4-BE49-F238E27FC236}">
                <a16:creationId xmlns:a16="http://schemas.microsoft.com/office/drawing/2014/main" id="{A7EE6067-689D-CC47-92F9-34D03B41CE03}"/>
              </a:ext>
            </a:extLst>
          </p:cNvPr>
          <p:cNvSpPr txBox="1"/>
          <p:nvPr/>
        </p:nvSpPr>
        <p:spPr>
          <a:xfrm>
            <a:off x="838200" y="5116192"/>
            <a:ext cx="8656152" cy="369332"/>
          </a:xfrm>
          <a:prstGeom prst="rect">
            <a:avLst/>
          </a:prstGeom>
          <a:noFill/>
        </p:spPr>
        <p:txBody>
          <a:bodyPr wrap="none" rtlCol="0">
            <a:spAutoFit/>
          </a:bodyPr>
          <a:lstStyle/>
          <a:p>
            <a:r>
              <a:rPr lang="en-US" dirty="0"/>
              <a:t>You will see your prompt change as below, indicating that you are now on a compute node:</a:t>
            </a:r>
          </a:p>
        </p:txBody>
      </p:sp>
      <p:pic>
        <p:nvPicPr>
          <p:cNvPr id="8" name="Picture 7">
            <a:extLst>
              <a:ext uri="{FF2B5EF4-FFF2-40B4-BE49-F238E27FC236}">
                <a16:creationId xmlns:a16="http://schemas.microsoft.com/office/drawing/2014/main" id="{A92DDFD8-9144-A84E-A258-94D12AD8F959}"/>
              </a:ext>
            </a:extLst>
          </p:cNvPr>
          <p:cNvPicPr>
            <a:picLocks noChangeAspect="1"/>
          </p:cNvPicPr>
          <p:nvPr/>
        </p:nvPicPr>
        <p:blipFill rotWithShape="1">
          <a:blip r:embed="rId2"/>
          <a:srcRect l="1839" b="9824"/>
          <a:stretch/>
        </p:blipFill>
        <p:spPr>
          <a:xfrm>
            <a:off x="959374" y="5566827"/>
            <a:ext cx="4474068" cy="652780"/>
          </a:xfrm>
          <a:prstGeom prst="rect">
            <a:avLst/>
          </a:prstGeom>
          <a:ln>
            <a:solidFill>
              <a:schemeClr val="tx1"/>
            </a:solidFill>
          </a:ln>
        </p:spPr>
      </p:pic>
      <p:sp>
        <p:nvSpPr>
          <p:cNvPr id="9" name="TextBox 8">
            <a:extLst>
              <a:ext uri="{FF2B5EF4-FFF2-40B4-BE49-F238E27FC236}">
                <a16:creationId xmlns:a16="http://schemas.microsoft.com/office/drawing/2014/main" id="{BF0B6557-3D48-6C48-B6C9-31B30BC8240D}"/>
              </a:ext>
            </a:extLst>
          </p:cNvPr>
          <p:cNvSpPr txBox="1"/>
          <p:nvPr/>
        </p:nvSpPr>
        <p:spPr>
          <a:xfrm>
            <a:off x="959374" y="3317220"/>
            <a:ext cx="10226786" cy="307777"/>
          </a:xfrm>
          <a:prstGeom prst="rect">
            <a:avLst/>
          </a:prstGeom>
          <a:solidFill>
            <a:schemeClr val="bg1">
              <a:lumMod val="95000"/>
            </a:schemeClr>
          </a:solidFill>
        </p:spPr>
        <p:txBody>
          <a:bodyPr wrap="square" rtlCol="0">
            <a:spAutoFit/>
          </a:bodyPr>
          <a:lstStyle/>
          <a:p>
            <a:pPr marL="7938" lvl="1"/>
            <a:r>
              <a:rPr lang="en-US" sz="1400" dirty="0">
                <a:latin typeface="Consolas" panose="020B0609020204030204" pitchFamily="49" charset="0"/>
                <a:cs typeface="Consolas" panose="020B0609020204030204" pitchFamily="49" charset="0"/>
              </a:rPr>
              <a:t>$ cd /home/&lt;username&gt;/Exercise1</a:t>
            </a:r>
          </a:p>
        </p:txBody>
      </p:sp>
    </p:spTree>
    <p:extLst>
      <p:ext uri="{BB962C8B-B14F-4D97-AF65-F5344CB8AC3E}">
        <p14:creationId xmlns:p14="http://schemas.microsoft.com/office/powerpoint/2010/main" val="1158626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3E72E52-2D3B-3440-AE00-C1551111637D}"/>
              </a:ext>
            </a:extLst>
          </p:cNvPr>
          <p:cNvSpPr>
            <a:spLocks noGrp="1"/>
          </p:cNvSpPr>
          <p:nvPr>
            <p:ph idx="1"/>
          </p:nvPr>
        </p:nvSpPr>
        <p:spPr/>
        <p:txBody>
          <a:bodyPr/>
          <a:lstStyle/>
          <a:p>
            <a:pPr marL="0" indent="0">
              <a:buNone/>
            </a:pPr>
            <a:r>
              <a:rPr lang="en-US" dirty="0"/>
              <a:t>Step 2: Load the required modules to run FASTQC on a sample </a:t>
            </a:r>
            <a:r>
              <a:rPr lang="en-US" dirty="0" err="1"/>
              <a:t>fastq</a:t>
            </a:r>
            <a:r>
              <a:rPr lang="en-US" dirty="0"/>
              <a:t>:</a:t>
            </a:r>
          </a:p>
          <a:p>
            <a:pPr marL="0" indent="0">
              <a:buNone/>
            </a:pPr>
            <a:endParaRPr lang="en-US" dirty="0"/>
          </a:p>
          <a:p>
            <a:pPr marL="0" indent="0">
              <a:buNone/>
            </a:pPr>
            <a:endParaRPr lang="en-US" dirty="0"/>
          </a:p>
          <a:p>
            <a:pPr marL="0" indent="0">
              <a:buNone/>
            </a:pPr>
            <a:r>
              <a:rPr lang="en-US" dirty="0"/>
              <a:t>Step 3: Run the </a:t>
            </a:r>
            <a:r>
              <a:rPr lang="en-US" dirty="0" err="1"/>
              <a:t>fastqc</a:t>
            </a:r>
            <a:r>
              <a:rPr lang="en-US" dirty="0"/>
              <a:t> command on the input </a:t>
            </a:r>
            <a:r>
              <a:rPr lang="en-US" dirty="0" err="1"/>
              <a:t>fastq</a:t>
            </a:r>
            <a:r>
              <a:rPr lang="en-US" dirty="0"/>
              <a:t>:</a:t>
            </a:r>
          </a:p>
          <a:p>
            <a:pPr marL="0" indent="0">
              <a:buNone/>
            </a:pPr>
            <a:endParaRPr lang="en-US" dirty="0"/>
          </a:p>
        </p:txBody>
      </p:sp>
      <p:sp>
        <p:nvSpPr>
          <p:cNvPr id="3" name="Slide Number Placeholder 2">
            <a:extLst>
              <a:ext uri="{FF2B5EF4-FFF2-40B4-BE49-F238E27FC236}">
                <a16:creationId xmlns:a16="http://schemas.microsoft.com/office/drawing/2014/main" id="{D31707C0-B606-AE47-9756-21CD9EE3485A}"/>
              </a:ext>
            </a:extLst>
          </p:cNvPr>
          <p:cNvSpPr>
            <a:spLocks noGrp="1"/>
          </p:cNvSpPr>
          <p:nvPr>
            <p:ph type="sldNum" sz="quarter" idx="10"/>
          </p:nvPr>
        </p:nvSpPr>
        <p:spPr/>
        <p:txBody>
          <a:bodyPr/>
          <a:lstStyle/>
          <a:p>
            <a:fld id="{2BE017B6-6466-CA44-A203-DCC007137B39}" type="slidenum">
              <a:rPr lang="en-US" smtClean="0"/>
              <a:pPr/>
              <a:t>15</a:t>
            </a:fld>
            <a:endParaRPr lang="en-US" dirty="0"/>
          </a:p>
        </p:txBody>
      </p:sp>
      <p:sp>
        <p:nvSpPr>
          <p:cNvPr id="4" name="Title 3">
            <a:extLst>
              <a:ext uri="{FF2B5EF4-FFF2-40B4-BE49-F238E27FC236}">
                <a16:creationId xmlns:a16="http://schemas.microsoft.com/office/drawing/2014/main" id="{122128A5-44FF-DA4A-BA9D-45CD5DAAEC9F}"/>
              </a:ext>
            </a:extLst>
          </p:cNvPr>
          <p:cNvSpPr>
            <a:spLocks noGrp="1"/>
          </p:cNvSpPr>
          <p:nvPr>
            <p:ph type="title"/>
          </p:nvPr>
        </p:nvSpPr>
        <p:spPr/>
        <p:txBody>
          <a:bodyPr/>
          <a:lstStyle/>
          <a:p>
            <a:r>
              <a:rPr lang="en-US" dirty="0"/>
              <a:t>Exercise 1</a:t>
            </a:r>
          </a:p>
        </p:txBody>
      </p:sp>
      <p:sp>
        <p:nvSpPr>
          <p:cNvPr id="5" name="TextBox 4">
            <a:extLst>
              <a:ext uri="{FF2B5EF4-FFF2-40B4-BE49-F238E27FC236}">
                <a16:creationId xmlns:a16="http://schemas.microsoft.com/office/drawing/2014/main" id="{E3675F04-DB9A-544F-A367-E6277C63E377}"/>
              </a:ext>
            </a:extLst>
          </p:cNvPr>
          <p:cNvSpPr txBox="1"/>
          <p:nvPr/>
        </p:nvSpPr>
        <p:spPr>
          <a:xfrm>
            <a:off x="838200" y="1900668"/>
            <a:ext cx="10261600" cy="523220"/>
          </a:xfrm>
          <a:prstGeom prst="rect">
            <a:avLst/>
          </a:prstGeom>
          <a:solidFill>
            <a:schemeClr val="bg1">
              <a:lumMod val="95000"/>
            </a:schemeClr>
          </a:solidFill>
        </p:spPr>
        <p:txBody>
          <a:bodyPr wrap="square" rtlCol="0">
            <a:spAutoFit/>
          </a:bodyPr>
          <a:lstStyle/>
          <a:p>
            <a:r>
              <a:rPr lang="en-US" sz="1400" dirty="0">
                <a:latin typeface="Consolas" panose="020B0609020204030204" pitchFamily="49" charset="0"/>
                <a:cs typeface="Consolas" panose="020B0609020204030204" pitchFamily="49" charset="0"/>
              </a:rPr>
              <a:t>$ module load </a:t>
            </a:r>
            <a:r>
              <a:rPr lang="en-US" sz="1400" dirty="0" err="1">
                <a:latin typeface="Consolas" panose="020B0609020204030204" pitchFamily="49" charset="0"/>
                <a:cs typeface="Consolas" panose="020B0609020204030204" pitchFamily="49" charset="0"/>
              </a:rPr>
              <a:t>oracle_java</a:t>
            </a:r>
            <a:r>
              <a:rPr lang="en-US" sz="1400" dirty="0">
                <a:latin typeface="Consolas" panose="020B0609020204030204" pitchFamily="49" charset="0"/>
                <a:cs typeface="Consolas" panose="020B0609020204030204" pitchFamily="49" charset="0"/>
              </a:rPr>
              <a:t>/jdk1.8.0_181</a:t>
            </a:r>
          </a:p>
          <a:p>
            <a:r>
              <a:rPr lang="en-US" sz="1400" dirty="0">
                <a:latin typeface="Consolas" panose="020B0609020204030204" pitchFamily="49" charset="0"/>
                <a:cs typeface="Consolas" panose="020B0609020204030204" pitchFamily="49" charset="0"/>
              </a:rPr>
              <a:t>$ module load </a:t>
            </a:r>
            <a:r>
              <a:rPr lang="en-US" sz="1400" dirty="0" err="1">
                <a:latin typeface="Consolas" panose="020B0609020204030204" pitchFamily="49" charset="0"/>
                <a:cs typeface="Consolas" panose="020B0609020204030204" pitchFamily="49" charset="0"/>
              </a:rPr>
              <a:t>fastqc</a:t>
            </a:r>
            <a:endParaRPr lang="en-US" sz="1400" dirty="0">
              <a:latin typeface="Consolas" panose="020B0609020204030204" pitchFamily="49" charset="0"/>
              <a:cs typeface="Consolas" panose="020B0609020204030204" pitchFamily="49" charset="0"/>
            </a:endParaRPr>
          </a:p>
        </p:txBody>
      </p:sp>
      <p:sp>
        <p:nvSpPr>
          <p:cNvPr id="9" name="TextBox 8">
            <a:extLst>
              <a:ext uri="{FF2B5EF4-FFF2-40B4-BE49-F238E27FC236}">
                <a16:creationId xmlns:a16="http://schemas.microsoft.com/office/drawing/2014/main" id="{2CB70F50-8A7C-0448-AC87-B42C08DB35C7}"/>
              </a:ext>
            </a:extLst>
          </p:cNvPr>
          <p:cNvSpPr txBox="1"/>
          <p:nvPr/>
        </p:nvSpPr>
        <p:spPr>
          <a:xfrm>
            <a:off x="838200" y="3440086"/>
            <a:ext cx="10261600" cy="307777"/>
          </a:xfrm>
          <a:prstGeom prst="rect">
            <a:avLst/>
          </a:prstGeom>
          <a:solidFill>
            <a:schemeClr val="bg1">
              <a:lumMod val="95000"/>
            </a:schemeClr>
          </a:solidFill>
        </p:spPr>
        <p:txBody>
          <a:bodyPr wrap="square" rtlCol="0">
            <a:spAutoFit/>
          </a:bodyPr>
          <a:lstStyle/>
          <a:p>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fastqc</a:t>
            </a:r>
            <a:r>
              <a:rPr lang="en-US" sz="1400" dirty="0">
                <a:latin typeface="Consolas" panose="020B0609020204030204" pitchFamily="49" charset="0"/>
                <a:cs typeface="Consolas" panose="020B0609020204030204" pitchFamily="49" charset="0"/>
              </a:rPr>
              <a:t> wgEncodeUwRepliSeq_1.fastq</a:t>
            </a:r>
          </a:p>
        </p:txBody>
      </p:sp>
      <p:sp>
        <p:nvSpPr>
          <p:cNvPr id="7" name="TextBox 6">
            <a:extLst>
              <a:ext uri="{FF2B5EF4-FFF2-40B4-BE49-F238E27FC236}">
                <a16:creationId xmlns:a16="http://schemas.microsoft.com/office/drawing/2014/main" id="{B139B7F1-52E7-9D44-A6B5-208F003310DA}"/>
              </a:ext>
            </a:extLst>
          </p:cNvPr>
          <p:cNvSpPr txBox="1"/>
          <p:nvPr/>
        </p:nvSpPr>
        <p:spPr>
          <a:xfrm>
            <a:off x="838201" y="4033520"/>
            <a:ext cx="10261600" cy="646331"/>
          </a:xfrm>
          <a:prstGeom prst="rect">
            <a:avLst/>
          </a:prstGeom>
          <a:noFill/>
        </p:spPr>
        <p:txBody>
          <a:bodyPr wrap="square" rtlCol="0">
            <a:spAutoFit/>
          </a:bodyPr>
          <a:lstStyle/>
          <a:p>
            <a:r>
              <a:rPr lang="en-US" dirty="0"/>
              <a:t>You will see the progress of your job on the screen. The output files will be saved in the same directory, with a “.zip” and “.html” extension to your sample name.</a:t>
            </a:r>
          </a:p>
        </p:txBody>
      </p:sp>
    </p:spTree>
    <p:extLst>
      <p:ext uri="{BB962C8B-B14F-4D97-AF65-F5344CB8AC3E}">
        <p14:creationId xmlns:p14="http://schemas.microsoft.com/office/powerpoint/2010/main" val="42663478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21EA77B-5912-0C4A-95C5-66D260EDECB0}"/>
              </a:ext>
            </a:extLst>
          </p:cNvPr>
          <p:cNvSpPr>
            <a:spLocks noGrp="1"/>
          </p:cNvSpPr>
          <p:nvPr>
            <p:ph idx="1"/>
          </p:nvPr>
        </p:nvSpPr>
        <p:spPr>
          <a:xfrm>
            <a:off x="838200" y="1333500"/>
            <a:ext cx="10515600" cy="5056717"/>
          </a:xfrm>
        </p:spPr>
        <p:txBody>
          <a:bodyPr/>
          <a:lstStyle/>
          <a:p>
            <a:r>
              <a:rPr lang="en-US" dirty="0"/>
              <a:t>To view the results, go to </a:t>
            </a:r>
            <a:r>
              <a:rPr lang="en-US" dirty="0">
                <a:hlinkClick r:id="rId2"/>
              </a:rPr>
              <a:t>https://ood.discovery.neu.edu/</a:t>
            </a:r>
            <a:r>
              <a:rPr lang="en-US" dirty="0"/>
              <a:t> and login using your NEU credentials.</a:t>
            </a:r>
          </a:p>
          <a:p>
            <a:r>
              <a:rPr lang="en-US" dirty="0"/>
              <a:t>Go to </a:t>
            </a:r>
          </a:p>
          <a:p>
            <a:pPr marL="0" indent="0">
              <a:buNone/>
            </a:pPr>
            <a:r>
              <a:rPr lang="en-US" dirty="0"/>
              <a:t>  Files -&gt; Home Directory -&gt; /path/to/Exercise1/ -&gt; </a:t>
            </a:r>
          </a:p>
          <a:p>
            <a:pPr marL="0" indent="0">
              <a:buNone/>
            </a:pPr>
            <a:r>
              <a:rPr lang="en-US" dirty="0"/>
              <a:t>  Click on wgEncodeUwRepliSeq_1_fastqc.html -&gt; </a:t>
            </a:r>
          </a:p>
          <a:p>
            <a:pPr marL="0" indent="0">
              <a:buNone/>
            </a:pPr>
            <a:r>
              <a:rPr lang="en-US" dirty="0"/>
              <a:t>  View</a:t>
            </a:r>
          </a:p>
        </p:txBody>
      </p:sp>
      <p:sp>
        <p:nvSpPr>
          <p:cNvPr id="3" name="Slide Number Placeholder 2">
            <a:extLst>
              <a:ext uri="{FF2B5EF4-FFF2-40B4-BE49-F238E27FC236}">
                <a16:creationId xmlns:a16="http://schemas.microsoft.com/office/drawing/2014/main" id="{9D1A2AC2-2FFD-5E4D-AA5D-0B334A70286E}"/>
              </a:ext>
            </a:extLst>
          </p:cNvPr>
          <p:cNvSpPr>
            <a:spLocks noGrp="1"/>
          </p:cNvSpPr>
          <p:nvPr>
            <p:ph type="sldNum" sz="quarter" idx="10"/>
          </p:nvPr>
        </p:nvSpPr>
        <p:spPr/>
        <p:txBody>
          <a:bodyPr/>
          <a:lstStyle/>
          <a:p>
            <a:fld id="{2BE017B6-6466-CA44-A203-DCC007137B39}" type="slidenum">
              <a:rPr lang="en-US" smtClean="0"/>
              <a:pPr/>
              <a:t>16</a:t>
            </a:fld>
            <a:endParaRPr lang="en-US" dirty="0"/>
          </a:p>
        </p:txBody>
      </p:sp>
      <p:sp>
        <p:nvSpPr>
          <p:cNvPr id="5" name="Title 3">
            <a:extLst>
              <a:ext uri="{FF2B5EF4-FFF2-40B4-BE49-F238E27FC236}">
                <a16:creationId xmlns:a16="http://schemas.microsoft.com/office/drawing/2014/main" id="{7F533EFF-7F4D-354C-9863-DB91C8C0F163}"/>
              </a:ext>
            </a:extLst>
          </p:cNvPr>
          <p:cNvSpPr>
            <a:spLocks noGrp="1"/>
          </p:cNvSpPr>
          <p:nvPr>
            <p:ph type="title"/>
          </p:nvPr>
        </p:nvSpPr>
        <p:spPr>
          <a:xfrm>
            <a:off x="838200" y="9525"/>
            <a:ext cx="10515600" cy="1325563"/>
          </a:xfrm>
        </p:spPr>
        <p:txBody>
          <a:bodyPr/>
          <a:lstStyle/>
          <a:p>
            <a:r>
              <a:rPr lang="en-US" dirty="0"/>
              <a:t>Exercise 1</a:t>
            </a:r>
          </a:p>
        </p:txBody>
      </p:sp>
    </p:spTree>
    <p:extLst>
      <p:ext uri="{BB962C8B-B14F-4D97-AF65-F5344CB8AC3E}">
        <p14:creationId xmlns:p14="http://schemas.microsoft.com/office/powerpoint/2010/main" val="25273380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46EAB7-59EC-6B40-95FD-067F8C114670}"/>
              </a:ext>
            </a:extLst>
          </p:cNvPr>
          <p:cNvSpPr>
            <a:spLocks noGrp="1"/>
          </p:cNvSpPr>
          <p:nvPr>
            <p:ph idx="1"/>
          </p:nvPr>
        </p:nvSpPr>
        <p:spPr/>
        <p:txBody>
          <a:bodyPr/>
          <a:lstStyle/>
          <a:p>
            <a:pPr marL="0" indent="0">
              <a:buNone/>
            </a:pPr>
            <a:r>
              <a:rPr lang="en-US" b="1" u="sng" dirty="0"/>
              <a:t>Running an array job</a:t>
            </a:r>
          </a:p>
          <a:p>
            <a:pPr marL="0" indent="0">
              <a:buNone/>
            </a:pPr>
            <a:r>
              <a:rPr lang="en-US" dirty="0"/>
              <a:t>In this exercise, we will submit the FASTQC jobs on multiple samples using the concept of </a:t>
            </a:r>
            <a:r>
              <a:rPr lang="en-US" i="1" dirty="0"/>
              <a:t>array jobs.</a:t>
            </a:r>
          </a:p>
          <a:p>
            <a:pPr marL="0" indent="0">
              <a:buNone/>
            </a:pPr>
            <a:endParaRPr lang="en-US" dirty="0"/>
          </a:p>
          <a:p>
            <a:pPr marL="0" indent="0">
              <a:buNone/>
            </a:pPr>
            <a:r>
              <a:rPr lang="en-US" dirty="0"/>
              <a:t>Change directory to the Exercise2 folder before you begin:</a:t>
            </a:r>
          </a:p>
          <a:p>
            <a:pPr marL="0" indent="0">
              <a:buNone/>
            </a:pPr>
            <a:endParaRPr lang="en-US" dirty="0"/>
          </a:p>
          <a:p>
            <a:pPr marL="0" indent="0">
              <a:buNone/>
            </a:pPr>
            <a:endParaRPr lang="en-US" sz="2000" dirty="0"/>
          </a:p>
          <a:p>
            <a:pPr marL="0" indent="0">
              <a:buNone/>
            </a:pPr>
            <a:r>
              <a:rPr lang="en-US" dirty="0"/>
              <a:t>Step 1: Open and inspect the script </a:t>
            </a:r>
            <a:r>
              <a:rPr lang="en-US" dirty="0" err="1"/>
              <a:t>fastqc_arrayjob.slurm.sh</a:t>
            </a:r>
            <a:endParaRPr lang="en-US" dirty="0"/>
          </a:p>
          <a:p>
            <a:pPr marL="0" indent="0">
              <a:buNone/>
            </a:pPr>
            <a:endParaRPr lang="en-US" dirty="0"/>
          </a:p>
          <a:p>
            <a:pPr marL="0" indent="0">
              <a:buNone/>
            </a:pPr>
            <a:endParaRPr lang="en-US" i="1" dirty="0"/>
          </a:p>
        </p:txBody>
      </p:sp>
      <p:sp>
        <p:nvSpPr>
          <p:cNvPr id="3" name="Slide Number Placeholder 2">
            <a:extLst>
              <a:ext uri="{FF2B5EF4-FFF2-40B4-BE49-F238E27FC236}">
                <a16:creationId xmlns:a16="http://schemas.microsoft.com/office/drawing/2014/main" id="{3D1ED2AD-17AF-884A-9C01-E3814A013043}"/>
              </a:ext>
            </a:extLst>
          </p:cNvPr>
          <p:cNvSpPr>
            <a:spLocks noGrp="1"/>
          </p:cNvSpPr>
          <p:nvPr>
            <p:ph type="sldNum" sz="quarter" idx="10"/>
          </p:nvPr>
        </p:nvSpPr>
        <p:spPr/>
        <p:txBody>
          <a:bodyPr/>
          <a:lstStyle/>
          <a:p>
            <a:fld id="{2BE017B6-6466-CA44-A203-DCC007137B39}" type="slidenum">
              <a:rPr lang="en-US" smtClean="0"/>
              <a:pPr/>
              <a:t>17</a:t>
            </a:fld>
            <a:endParaRPr lang="en-US" dirty="0"/>
          </a:p>
        </p:txBody>
      </p:sp>
      <p:sp>
        <p:nvSpPr>
          <p:cNvPr id="4" name="Title 3">
            <a:extLst>
              <a:ext uri="{FF2B5EF4-FFF2-40B4-BE49-F238E27FC236}">
                <a16:creationId xmlns:a16="http://schemas.microsoft.com/office/drawing/2014/main" id="{8FFDE590-6AE9-3440-AD53-F22D7A3670CF}"/>
              </a:ext>
            </a:extLst>
          </p:cNvPr>
          <p:cNvSpPr>
            <a:spLocks noGrp="1"/>
          </p:cNvSpPr>
          <p:nvPr>
            <p:ph type="title"/>
          </p:nvPr>
        </p:nvSpPr>
        <p:spPr/>
        <p:txBody>
          <a:bodyPr/>
          <a:lstStyle/>
          <a:p>
            <a:r>
              <a:rPr lang="en-US" dirty="0"/>
              <a:t>Exercise 2</a:t>
            </a:r>
          </a:p>
        </p:txBody>
      </p:sp>
      <p:sp>
        <p:nvSpPr>
          <p:cNvPr id="5" name="TextBox 4">
            <a:extLst>
              <a:ext uri="{FF2B5EF4-FFF2-40B4-BE49-F238E27FC236}">
                <a16:creationId xmlns:a16="http://schemas.microsoft.com/office/drawing/2014/main" id="{A133362B-B576-7643-929A-6223BAB8E3E9}"/>
              </a:ext>
            </a:extLst>
          </p:cNvPr>
          <p:cNvSpPr txBox="1"/>
          <p:nvPr/>
        </p:nvSpPr>
        <p:spPr>
          <a:xfrm>
            <a:off x="982607" y="3816138"/>
            <a:ext cx="10226786" cy="307777"/>
          </a:xfrm>
          <a:prstGeom prst="rect">
            <a:avLst/>
          </a:prstGeom>
          <a:solidFill>
            <a:schemeClr val="bg1">
              <a:lumMod val="95000"/>
            </a:schemeClr>
          </a:solidFill>
        </p:spPr>
        <p:txBody>
          <a:bodyPr wrap="square" rtlCol="0">
            <a:spAutoFit/>
          </a:bodyPr>
          <a:lstStyle/>
          <a:p>
            <a:pPr marL="7938" lvl="1"/>
            <a:r>
              <a:rPr lang="en-US" sz="1400" dirty="0">
                <a:latin typeface="Consolas" panose="020B0609020204030204" pitchFamily="49" charset="0"/>
                <a:cs typeface="Consolas" panose="020B0609020204030204" pitchFamily="49" charset="0"/>
              </a:rPr>
              <a:t>$ cd /home/&lt;username&gt;/Exercise2</a:t>
            </a:r>
          </a:p>
        </p:txBody>
      </p:sp>
      <p:sp>
        <p:nvSpPr>
          <p:cNvPr id="6" name="TextBox 5">
            <a:extLst>
              <a:ext uri="{FF2B5EF4-FFF2-40B4-BE49-F238E27FC236}">
                <a16:creationId xmlns:a16="http://schemas.microsoft.com/office/drawing/2014/main" id="{3C8BCFD2-B06A-0044-971F-ED84C1DAF46B}"/>
              </a:ext>
            </a:extLst>
          </p:cNvPr>
          <p:cNvSpPr txBox="1"/>
          <p:nvPr/>
        </p:nvSpPr>
        <p:spPr>
          <a:xfrm>
            <a:off x="982606" y="5294001"/>
            <a:ext cx="10226785" cy="307777"/>
          </a:xfrm>
          <a:prstGeom prst="rect">
            <a:avLst/>
          </a:prstGeom>
          <a:solidFill>
            <a:schemeClr val="bg1">
              <a:lumMod val="95000"/>
            </a:schemeClr>
          </a:solidFill>
        </p:spPr>
        <p:txBody>
          <a:bodyPr wrap="square" rtlCol="0">
            <a:spAutoFit/>
          </a:bodyPr>
          <a:lstStyle/>
          <a:p>
            <a:pPr marL="7938" lvl="1"/>
            <a:r>
              <a:rPr lang="en-US" sz="1400" dirty="0">
                <a:latin typeface="Consolas" panose="020B0609020204030204" pitchFamily="49" charset="0"/>
                <a:cs typeface="Consolas" panose="020B0609020204030204" pitchFamily="49" charset="0"/>
              </a:rPr>
              <a:t>$ vi </a:t>
            </a:r>
            <a:r>
              <a:rPr lang="en-US" sz="1400" dirty="0" err="1">
                <a:latin typeface="Consolas" panose="020B0609020204030204" pitchFamily="49" charset="0"/>
                <a:cs typeface="Consolas" panose="020B0609020204030204" pitchFamily="49" charset="0"/>
              </a:rPr>
              <a:t>fastqc_arrayjob.slurm.sh</a:t>
            </a:r>
            <a:endParaRPr lang="en-US" sz="1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0500236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1E51F1A-C243-D946-9FA7-CB2756C85CB4}"/>
              </a:ext>
            </a:extLst>
          </p:cNvPr>
          <p:cNvSpPr>
            <a:spLocks noGrp="1"/>
          </p:cNvSpPr>
          <p:nvPr>
            <p:ph idx="1"/>
          </p:nvPr>
        </p:nvSpPr>
        <p:spPr>
          <a:xfrm>
            <a:off x="838200" y="1333500"/>
            <a:ext cx="10673080" cy="5056717"/>
          </a:xfrm>
        </p:spPr>
        <p:txBody>
          <a:bodyPr/>
          <a:lstStyle/>
          <a:p>
            <a:r>
              <a:rPr lang="en-US" dirty="0"/>
              <a:t>Step 2: Submit the </a:t>
            </a:r>
            <a:r>
              <a:rPr lang="en-US" dirty="0" err="1"/>
              <a:t>fastqc</a:t>
            </a:r>
            <a:r>
              <a:rPr lang="en-US" dirty="0"/>
              <a:t> array job script to the queue</a:t>
            </a:r>
          </a:p>
          <a:p>
            <a:endParaRPr lang="en-US" dirty="0"/>
          </a:p>
          <a:p>
            <a:endParaRPr lang="en-US" dirty="0"/>
          </a:p>
          <a:p>
            <a:r>
              <a:rPr lang="en-US" dirty="0"/>
              <a:t>You will notice 3 jobs being kicked off at the same time, one for each sample.</a:t>
            </a:r>
          </a:p>
          <a:p>
            <a:pPr marL="0" indent="0">
              <a:buNone/>
            </a:pPr>
            <a:endParaRPr lang="en-US" dirty="0"/>
          </a:p>
          <a:p>
            <a:r>
              <a:rPr lang="en-US" dirty="0"/>
              <a:t>This is an efficient way to execute the same job on multiple samples at the same time.</a:t>
            </a:r>
          </a:p>
        </p:txBody>
      </p:sp>
      <p:sp>
        <p:nvSpPr>
          <p:cNvPr id="3" name="Slide Number Placeholder 2">
            <a:extLst>
              <a:ext uri="{FF2B5EF4-FFF2-40B4-BE49-F238E27FC236}">
                <a16:creationId xmlns:a16="http://schemas.microsoft.com/office/drawing/2014/main" id="{D677CE65-9D4C-7049-A8D3-8D2EB08C3FE0}"/>
              </a:ext>
            </a:extLst>
          </p:cNvPr>
          <p:cNvSpPr>
            <a:spLocks noGrp="1"/>
          </p:cNvSpPr>
          <p:nvPr>
            <p:ph type="sldNum" sz="quarter" idx="10"/>
          </p:nvPr>
        </p:nvSpPr>
        <p:spPr/>
        <p:txBody>
          <a:bodyPr/>
          <a:lstStyle/>
          <a:p>
            <a:fld id="{2BE017B6-6466-CA44-A203-DCC007137B39}" type="slidenum">
              <a:rPr lang="en-US" smtClean="0"/>
              <a:pPr/>
              <a:t>18</a:t>
            </a:fld>
            <a:endParaRPr lang="en-US" dirty="0"/>
          </a:p>
        </p:txBody>
      </p:sp>
      <p:sp>
        <p:nvSpPr>
          <p:cNvPr id="4" name="Title 3">
            <a:extLst>
              <a:ext uri="{FF2B5EF4-FFF2-40B4-BE49-F238E27FC236}">
                <a16:creationId xmlns:a16="http://schemas.microsoft.com/office/drawing/2014/main" id="{A5743149-0DFB-B049-A4E3-15466BBEDC20}"/>
              </a:ext>
            </a:extLst>
          </p:cNvPr>
          <p:cNvSpPr>
            <a:spLocks noGrp="1"/>
          </p:cNvSpPr>
          <p:nvPr>
            <p:ph type="title"/>
          </p:nvPr>
        </p:nvSpPr>
        <p:spPr/>
        <p:txBody>
          <a:bodyPr/>
          <a:lstStyle/>
          <a:p>
            <a:r>
              <a:rPr lang="en-US" dirty="0"/>
              <a:t>Exercise 2</a:t>
            </a:r>
          </a:p>
        </p:txBody>
      </p:sp>
      <p:sp>
        <p:nvSpPr>
          <p:cNvPr id="5" name="TextBox 4">
            <a:extLst>
              <a:ext uri="{FF2B5EF4-FFF2-40B4-BE49-F238E27FC236}">
                <a16:creationId xmlns:a16="http://schemas.microsoft.com/office/drawing/2014/main" id="{8DBF7335-978F-3A45-86EB-76F5E001959C}"/>
              </a:ext>
            </a:extLst>
          </p:cNvPr>
          <p:cNvSpPr txBox="1"/>
          <p:nvPr/>
        </p:nvSpPr>
        <p:spPr>
          <a:xfrm>
            <a:off x="838200" y="1992001"/>
            <a:ext cx="10226785" cy="307777"/>
          </a:xfrm>
          <a:prstGeom prst="rect">
            <a:avLst/>
          </a:prstGeom>
          <a:solidFill>
            <a:schemeClr val="bg1">
              <a:lumMod val="95000"/>
            </a:schemeClr>
          </a:solidFill>
        </p:spPr>
        <p:txBody>
          <a:bodyPr wrap="square" rtlCol="0">
            <a:spAutoFit/>
          </a:bodyPr>
          <a:lstStyle/>
          <a:p>
            <a:pPr marL="7938" lvl="1"/>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sbatch</a:t>
            </a:r>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fastqc_arrayjob.slurm.sh</a:t>
            </a:r>
            <a:endParaRPr lang="en-US" sz="1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313482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18D37D5-5CA5-D94A-9DC6-C03DF29B661C}"/>
              </a:ext>
            </a:extLst>
          </p:cNvPr>
          <p:cNvSpPr>
            <a:spLocks noGrp="1"/>
          </p:cNvSpPr>
          <p:nvPr>
            <p:ph idx="1"/>
          </p:nvPr>
        </p:nvSpPr>
        <p:spPr/>
        <p:txBody>
          <a:bodyPr/>
          <a:lstStyle/>
          <a:p>
            <a:pPr marL="0" indent="0">
              <a:buNone/>
            </a:pPr>
            <a:r>
              <a:rPr lang="en-US" b="1" u="sng" dirty="0"/>
              <a:t>Benchmarking </a:t>
            </a:r>
            <a:r>
              <a:rPr lang="en-US" b="1" u="sng" dirty="0" err="1"/>
              <a:t>samtools</a:t>
            </a:r>
            <a:r>
              <a:rPr lang="en-US" b="1" u="sng" dirty="0"/>
              <a:t>-merge </a:t>
            </a:r>
          </a:p>
          <a:p>
            <a:pPr marL="0" indent="0">
              <a:buNone/>
            </a:pPr>
            <a:r>
              <a:rPr lang="en-US" dirty="0"/>
              <a:t>In this exercise, we will benchmark the merge functionality of </a:t>
            </a:r>
            <a:r>
              <a:rPr lang="en-US" dirty="0" err="1"/>
              <a:t>samtools</a:t>
            </a:r>
            <a:r>
              <a:rPr lang="en-US" dirty="0"/>
              <a:t> with different number of CPUs setting each time.</a:t>
            </a:r>
          </a:p>
          <a:p>
            <a:pPr marL="0" indent="0">
              <a:buNone/>
            </a:pPr>
            <a:endParaRPr lang="en-US" dirty="0"/>
          </a:p>
          <a:p>
            <a:pPr marL="0" indent="0">
              <a:buNone/>
            </a:pPr>
            <a:r>
              <a:rPr lang="en-US" dirty="0"/>
              <a:t>We will perform the merge operation on 3 sample BAM files from the 1000 genomes project.</a:t>
            </a:r>
          </a:p>
          <a:p>
            <a:pPr marL="0" indent="0">
              <a:buNone/>
            </a:pPr>
            <a:endParaRPr lang="en-US" dirty="0"/>
          </a:p>
          <a:p>
            <a:pPr marL="0" indent="0">
              <a:buNone/>
            </a:pPr>
            <a:r>
              <a:rPr lang="en-US" dirty="0"/>
              <a:t>Change directory to the Exercise3 folder before you begin:</a:t>
            </a:r>
          </a:p>
        </p:txBody>
      </p:sp>
      <p:sp>
        <p:nvSpPr>
          <p:cNvPr id="3" name="Slide Number Placeholder 2">
            <a:extLst>
              <a:ext uri="{FF2B5EF4-FFF2-40B4-BE49-F238E27FC236}">
                <a16:creationId xmlns:a16="http://schemas.microsoft.com/office/drawing/2014/main" id="{6C1BD88D-04B0-8A40-8E10-1362B2F6AB96}"/>
              </a:ext>
            </a:extLst>
          </p:cNvPr>
          <p:cNvSpPr>
            <a:spLocks noGrp="1"/>
          </p:cNvSpPr>
          <p:nvPr>
            <p:ph type="sldNum" sz="quarter" idx="10"/>
          </p:nvPr>
        </p:nvSpPr>
        <p:spPr/>
        <p:txBody>
          <a:bodyPr/>
          <a:lstStyle/>
          <a:p>
            <a:fld id="{2BE017B6-6466-CA44-A203-DCC007137B39}" type="slidenum">
              <a:rPr lang="en-US" smtClean="0"/>
              <a:pPr/>
              <a:t>19</a:t>
            </a:fld>
            <a:endParaRPr lang="en-US" dirty="0"/>
          </a:p>
        </p:txBody>
      </p:sp>
      <p:sp>
        <p:nvSpPr>
          <p:cNvPr id="4" name="Title 3">
            <a:extLst>
              <a:ext uri="{FF2B5EF4-FFF2-40B4-BE49-F238E27FC236}">
                <a16:creationId xmlns:a16="http://schemas.microsoft.com/office/drawing/2014/main" id="{09A72AC4-DA09-2B44-8601-565445DE4959}"/>
              </a:ext>
            </a:extLst>
          </p:cNvPr>
          <p:cNvSpPr>
            <a:spLocks noGrp="1"/>
          </p:cNvSpPr>
          <p:nvPr>
            <p:ph type="title"/>
          </p:nvPr>
        </p:nvSpPr>
        <p:spPr/>
        <p:txBody>
          <a:bodyPr/>
          <a:lstStyle/>
          <a:p>
            <a:r>
              <a:rPr lang="en-US" dirty="0"/>
              <a:t>Exercise 3</a:t>
            </a:r>
          </a:p>
        </p:txBody>
      </p:sp>
      <p:sp>
        <p:nvSpPr>
          <p:cNvPr id="6" name="TextBox 5">
            <a:extLst>
              <a:ext uri="{FF2B5EF4-FFF2-40B4-BE49-F238E27FC236}">
                <a16:creationId xmlns:a16="http://schemas.microsoft.com/office/drawing/2014/main" id="{9DF32074-CFCE-BC4E-B73A-6EC697EBA163}"/>
              </a:ext>
            </a:extLst>
          </p:cNvPr>
          <p:cNvSpPr txBox="1"/>
          <p:nvPr/>
        </p:nvSpPr>
        <p:spPr>
          <a:xfrm>
            <a:off x="911487" y="5216723"/>
            <a:ext cx="10226786" cy="307777"/>
          </a:xfrm>
          <a:prstGeom prst="rect">
            <a:avLst/>
          </a:prstGeom>
          <a:solidFill>
            <a:schemeClr val="bg1">
              <a:lumMod val="95000"/>
            </a:schemeClr>
          </a:solidFill>
        </p:spPr>
        <p:txBody>
          <a:bodyPr wrap="square" rtlCol="0">
            <a:spAutoFit/>
          </a:bodyPr>
          <a:lstStyle/>
          <a:p>
            <a:pPr marL="7938" lvl="1"/>
            <a:r>
              <a:rPr lang="en-US" sz="1400" dirty="0">
                <a:latin typeface="Consolas" panose="020B0609020204030204" pitchFamily="49" charset="0"/>
                <a:cs typeface="Consolas" panose="020B0609020204030204" pitchFamily="49" charset="0"/>
              </a:rPr>
              <a:t>$ cd /home/&lt;username&gt;/Exercise3</a:t>
            </a:r>
          </a:p>
        </p:txBody>
      </p:sp>
    </p:spTree>
    <p:extLst>
      <p:ext uri="{BB962C8B-B14F-4D97-AF65-F5344CB8AC3E}">
        <p14:creationId xmlns:p14="http://schemas.microsoft.com/office/powerpoint/2010/main" val="3193478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35418" y="1686421"/>
            <a:ext cx="11523220" cy="5029475"/>
          </a:xfrm>
        </p:spPr>
        <p:txBody>
          <a:bodyPr>
            <a:noAutofit/>
          </a:bodyPr>
          <a:lstStyle/>
          <a:p>
            <a:r>
              <a:rPr lang="en-US" dirty="0"/>
              <a:t>Introduction to Discovery and general terminology</a:t>
            </a:r>
          </a:p>
          <a:p>
            <a:r>
              <a:rPr lang="en-US" dirty="0"/>
              <a:t>Best practices for efficient resource utilization</a:t>
            </a:r>
          </a:p>
          <a:p>
            <a:r>
              <a:rPr lang="en-US" dirty="0"/>
              <a:t>Exercises</a:t>
            </a:r>
          </a:p>
          <a:p>
            <a:pPr lvl="1"/>
            <a:r>
              <a:rPr lang="en-US" dirty="0"/>
              <a:t>Exercise 1: Running an interactive job</a:t>
            </a:r>
          </a:p>
          <a:p>
            <a:pPr lvl="1"/>
            <a:r>
              <a:rPr lang="en-US" dirty="0"/>
              <a:t>Exercise 2: Running an array job</a:t>
            </a:r>
          </a:p>
          <a:p>
            <a:pPr lvl="1"/>
            <a:r>
              <a:rPr lang="en-US" dirty="0"/>
              <a:t>Exercise 3: Benchmarking</a:t>
            </a:r>
          </a:p>
          <a:p>
            <a:pPr marL="0" indent="0">
              <a:buNone/>
            </a:pPr>
            <a:r>
              <a:rPr lang="en-US" sz="2000" dirty="0">
                <a:solidFill>
                  <a:srgbClr val="0070C0"/>
                </a:solidFill>
              </a:rPr>
              <a:t>Please feel free to follow along hands-on as we go through the exercises. </a:t>
            </a:r>
          </a:p>
          <a:p>
            <a:pPr marL="0" indent="0">
              <a:buNone/>
            </a:pPr>
            <a:r>
              <a:rPr lang="en-US" sz="2000" dirty="0">
                <a:solidFill>
                  <a:srgbClr val="0070C0"/>
                </a:solidFill>
              </a:rPr>
              <a:t>Please use the terminal to access Discovery when trying the provided examples.</a:t>
            </a:r>
          </a:p>
        </p:txBody>
      </p:sp>
      <p:sp>
        <p:nvSpPr>
          <p:cNvPr id="3" name="Slide Number Placeholder 2"/>
          <p:cNvSpPr>
            <a:spLocks noGrp="1"/>
          </p:cNvSpPr>
          <p:nvPr>
            <p:ph type="sldNum" sz="quarter" idx="10"/>
          </p:nvPr>
        </p:nvSpPr>
        <p:spPr/>
        <p:txBody>
          <a:bodyPr/>
          <a:lstStyle/>
          <a:p>
            <a:fld id="{2BE017B6-6466-CA44-A203-DCC007137B39}" type="slidenum">
              <a:rPr lang="en-US" smtClean="0"/>
              <a:pPr/>
              <a:t>2</a:t>
            </a:fld>
            <a:endParaRPr lang="en-US" dirty="0"/>
          </a:p>
        </p:txBody>
      </p:sp>
      <p:sp>
        <p:nvSpPr>
          <p:cNvPr id="4" name="TextBox 3">
            <a:extLst>
              <a:ext uri="{FF2B5EF4-FFF2-40B4-BE49-F238E27FC236}">
                <a16:creationId xmlns:a16="http://schemas.microsoft.com/office/drawing/2014/main" id="{FF46E63B-EE11-0F47-932B-A58E15BA0FA9}"/>
              </a:ext>
            </a:extLst>
          </p:cNvPr>
          <p:cNvSpPr txBox="1"/>
          <p:nvPr/>
        </p:nvSpPr>
        <p:spPr>
          <a:xfrm>
            <a:off x="752232" y="244709"/>
            <a:ext cx="10769208" cy="1015663"/>
          </a:xfrm>
          <a:prstGeom prst="rect">
            <a:avLst/>
          </a:prstGeom>
          <a:solidFill>
            <a:schemeClr val="bg1"/>
          </a:solidFill>
        </p:spPr>
        <p:txBody>
          <a:bodyPr wrap="square" rtlCol="0">
            <a:spAutoFit/>
          </a:bodyPr>
          <a:lstStyle/>
          <a:p>
            <a:pPr algn="ctr"/>
            <a:r>
              <a:rPr lang="en-US" sz="6000" dirty="0"/>
              <a:t>Overview </a:t>
            </a:r>
          </a:p>
        </p:txBody>
      </p:sp>
      <p:sp>
        <p:nvSpPr>
          <p:cNvPr id="5" name="TextBox 4">
            <a:extLst>
              <a:ext uri="{FF2B5EF4-FFF2-40B4-BE49-F238E27FC236}">
                <a16:creationId xmlns:a16="http://schemas.microsoft.com/office/drawing/2014/main" id="{2039B37D-322A-E446-A0B6-3FDC9A36BEA1}"/>
              </a:ext>
            </a:extLst>
          </p:cNvPr>
          <p:cNvSpPr txBox="1"/>
          <p:nvPr/>
        </p:nvSpPr>
        <p:spPr>
          <a:xfrm>
            <a:off x="431800" y="5683560"/>
            <a:ext cx="10226785" cy="369332"/>
          </a:xfrm>
          <a:prstGeom prst="rect">
            <a:avLst/>
          </a:prstGeom>
          <a:solidFill>
            <a:schemeClr val="bg1">
              <a:lumMod val="95000"/>
            </a:schemeClr>
          </a:solidFill>
        </p:spPr>
        <p:txBody>
          <a:bodyPr wrap="square" rtlCol="0">
            <a:spAutoFit/>
          </a:bodyPr>
          <a:lstStyle/>
          <a:p>
            <a:r>
              <a:rPr lang="en-US" dirty="0">
                <a:solidFill>
                  <a:srgbClr val="0070C0"/>
                </a:solidFill>
                <a:latin typeface="Consolas" panose="020B0609020204030204" pitchFamily="49" charset="0"/>
                <a:cs typeface="Consolas" panose="020B0609020204030204" pitchFamily="49" charset="0"/>
              </a:rPr>
              <a:t>$ </a:t>
            </a:r>
            <a:r>
              <a:rPr lang="en-US" dirty="0" err="1">
                <a:solidFill>
                  <a:srgbClr val="0070C0"/>
                </a:solidFill>
                <a:latin typeface="Consolas" panose="020B0609020204030204" pitchFamily="49" charset="0"/>
                <a:cs typeface="Consolas" panose="020B0609020204030204" pitchFamily="49" charset="0"/>
              </a:rPr>
              <a:t>ssh</a:t>
            </a:r>
            <a:r>
              <a:rPr lang="en-US" dirty="0">
                <a:solidFill>
                  <a:srgbClr val="0070C0"/>
                </a:solidFill>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hlinkClick r:id="rId3"/>
              </a:rPr>
              <a:t>username@login.discovery.neu.edu</a:t>
            </a:r>
            <a:endParaRPr lang="en-US" dirty="0">
              <a:solidFill>
                <a:srgbClr val="0070C0"/>
              </a:solidFill>
              <a:latin typeface="Consolas" panose="020B0609020204030204" pitchFamily="49" charset="0"/>
              <a:cs typeface="Consolas" panose="020B0609020204030204" pitchFamily="49" charset="0"/>
            </a:endParaRPr>
          </a:p>
        </p:txBody>
      </p:sp>
      <p:sp>
        <p:nvSpPr>
          <p:cNvPr id="7" name="TextBox 6">
            <a:extLst>
              <a:ext uri="{FF2B5EF4-FFF2-40B4-BE49-F238E27FC236}">
                <a16:creationId xmlns:a16="http://schemas.microsoft.com/office/drawing/2014/main" id="{D8B77D13-2EA4-6442-A10E-6FDC43F34AF8}"/>
              </a:ext>
            </a:extLst>
          </p:cNvPr>
          <p:cNvSpPr txBox="1"/>
          <p:nvPr/>
        </p:nvSpPr>
        <p:spPr>
          <a:xfrm>
            <a:off x="431800" y="5261486"/>
            <a:ext cx="3445880" cy="369332"/>
          </a:xfrm>
          <a:prstGeom prst="rect">
            <a:avLst/>
          </a:prstGeom>
          <a:noFill/>
        </p:spPr>
        <p:txBody>
          <a:bodyPr wrap="none" rtlCol="0">
            <a:spAutoFit/>
          </a:bodyPr>
          <a:lstStyle/>
          <a:p>
            <a:r>
              <a:rPr lang="en-US" dirty="0"/>
              <a:t>On a mac, open terminal and type:</a:t>
            </a:r>
          </a:p>
        </p:txBody>
      </p:sp>
      <p:sp>
        <p:nvSpPr>
          <p:cNvPr id="8" name="Rectangle 7">
            <a:extLst>
              <a:ext uri="{FF2B5EF4-FFF2-40B4-BE49-F238E27FC236}">
                <a16:creationId xmlns:a16="http://schemas.microsoft.com/office/drawing/2014/main" id="{BCBBD26D-58EC-B544-8DCD-F48D0C8CEDA8}"/>
              </a:ext>
            </a:extLst>
          </p:cNvPr>
          <p:cNvSpPr/>
          <p:nvPr/>
        </p:nvSpPr>
        <p:spPr>
          <a:xfrm>
            <a:off x="431800" y="6199728"/>
            <a:ext cx="5734519" cy="369332"/>
          </a:xfrm>
          <a:prstGeom prst="rect">
            <a:avLst/>
          </a:prstGeom>
        </p:spPr>
        <p:txBody>
          <a:bodyPr wrap="none">
            <a:spAutoFit/>
          </a:bodyPr>
          <a:lstStyle/>
          <a:p>
            <a:r>
              <a:rPr lang="en-US" dirty="0"/>
              <a:t>or open a discovery shell through Open OnDemand (demo)</a:t>
            </a:r>
          </a:p>
        </p:txBody>
      </p:sp>
    </p:spTree>
    <p:extLst>
      <p:ext uri="{BB962C8B-B14F-4D97-AF65-F5344CB8AC3E}">
        <p14:creationId xmlns:p14="http://schemas.microsoft.com/office/powerpoint/2010/main" val="29343232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A21EA7-8C03-624B-98C7-E59F0FB348DA}"/>
              </a:ext>
            </a:extLst>
          </p:cNvPr>
          <p:cNvSpPr>
            <a:spLocks noGrp="1"/>
          </p:cNvSpPr>
          <p:nvPr>
            <p:ph idx="1"/>
          </p:nvPr>
        </p:nvSpPr>
        <p:spPr/>
        <p:txBody>
          <a:bodyPr/>
          <a:lstStyle/>
          <a:p>
            <a:pPr marL="0" indent="0">
              <a:buNone/>
            </a:pPr>
            <a:r>
              <a:rPr lang="en-US" dirty="0"/>
              <a:t>Step 1: Open the 4 different job scripts and note the difference in number of CPUs requested in each</a:t>
            </a:r>
          </a:p>
          <a:p>
            <a:pPr marL="0" indent="0">
              <a:buNone/>
            </a:pPr>
            <a:endParaRPr lang="en-US" dirty="0"/>
          </a:p>
          <a:p>
            <a:pPr marL="0" indent="0">
              <a:buNone/>
            </a:pPr>
            <a:endParaRPr lang="en-US" dirty="0"/>
          </a:p>
          <a:p>
            <a:pPr marL="0" indent="0">
              <a:buNone/>
            </a:pPr>
            <a:endParaRPr lang="en-US" dirty="0"/>
          </a:p>
          <a:p>
            <a:pPr marL="0" indent="0">
              <a:buNone/>
            </a:pPr>
            <a:r>
              <a:rPr lang="en-US" dirty="0"/>
              <a:t>Step 2: Submit the </a:t>
            </a:r>
            <a:r>
              <a:rPr lang="en-US" dirty="0" err="1"/>
              <a:t>samtools</a:t>
            </a:r>
            <a:r>
              <a:rPr lang="en-US" dirty="0"/>
              <a:t> merge job scripts to the queue one by one</a:t>
            </a:r>
          </a:p>
          <a:p>
            <a:pPr marL="0" indent="0">
              <a:buNone/>
            </a:pPr>
            <a:endParaRPr lang="en-US" dirty="0"/>
          </a:p>
        </p:txBody>
      </p:sp>
      <p:sp>
        <p:nvSpPr>
          <p:cNvPr id="3" name="Slide Number Placeholder 2">
            <a:extLst>
              <a:ext uri="{FF2B5EF4-FFF2-40B4-BE49-F238E27FC236}">
                <a16:creationId xmlns:a16="http://schemas.microsoft.com/office/drawing/2014/main" id="{8A886D39-55D5-FB44-9736-C8EB59FBE987}"/>
              </a:ext>
            </a:extLst>
          </p:cNvPr>
          <p:cNvSpPr>
            <a:spLocks noGrp="1"/>
          </p:cNvSpPr>
          <p:nvPr>
            <p:ph type="sldNum" sz="quarter" idx="10"/>
          </p:nvPr>
        </p:nvSpPr>
        <p:spPr/>
        <p:txBody>
          <a:bodyPr/>
          <a:lstStyle/>
          <a:p>
            <a:fld id="{2BE017B6-6466-CA44-A203-DCC007137B39}" type="slidenum">
              <a:rPr lang="en-US" smtClean="0"/>
              <a:pPr/>
              <a:t>20</a:t>
            </a:fld>
            <a:endParaRPr lang="en-US" dirty="0"/>
          </a:p>
        </p:txBody>
      </p:sp>
      <p:sp>
        <p:nvSpPr>
          <p:cNvPr id="4" name="Title 3">
            <a:extLst>
              <a:ext uri="{FF2B5EF4-FFF2-40B4-BE49-F238E27FC236}">
                <a16:creationId xmlns:a16="http://schemas.microsoft.com/office/drawing/2014/main" id="{C7385283-E846-6840-B200-F74024172E1E}"/>
              </a:ext>
            </a:extLst>
          </p:cNvPr>
          <p:cNvSpPr>
            <a:spLocks noGrp="1"/>
          </p:cNvSpPr>
          <p:nvPr>
            <p:ph type="title"/>
          </p:nvPr>
        </p:nvSpPr>
        <p:spPr/>
        <p:txBody>
          <a:bodyPr/>
          <a:lstStyle/>
          <a:p>
            <a:r>
              <a:rPr lang="en-US" dirty="0"/>
              <a:t>Exercise 3</a:t>
            </a:r>
          </a:p>
        </p:txBody>
      </p:sp>
      <p:sp>
        <p:nvSpPr>
          <p:cNvPr id="5" name="TextBox 4">
            <a:extLst>
              <a:ext uri="{FF2B5EF4-FFF2-40B4-BE49-F238E27FC236}">
                <a16:creationId xmlns:a16="http://schemas.microsoft.com/office/drawing/2014/main" id="{DA204D59-B431-D840-B0C9-87F231DB3020}"/>
              </a:ext>
            </a:extLst>
          </p:cNvPr>
          <p:cNvSpPr txBox="1"/>
          <p:nvPr/>
        </p:nvSpPr>
        <p:spPr>
          <a:xfrm>
            <a:off x="911486" y="2351286"/>
            <a:ext cx="10226785" cy="954107"/>
          </a:xfrm>
          <a:prstGeom prst="rect">
            <a:avLst/>
          </a:prstGeom>
          <a:solidFill>
            <a:schemeClr val="bg1">
              <a:lumMod val="95000"/>
            </a:schemeClr>
          </a:solidFill>
        </p:spPr>
        <p:txBody>
          <a:bodyPr wrap="square" rtlCol="0">
            <a:spAutoFit/>
          </a:bodyPr>
          <a:lstStyle/>
          <a:p>
            <a:pPr marL="7938" lvl="1"/>
            <a:r>
              <a:rPr lang="en-US" sz="1400" dirty="0">
                <a:latin typeface="Consolas" panose="020B0609020204030204" pitchFamily="49" charset="0"/>
                <a:cs typeface="Consolas" panose="020B0609020204030204" pitchFamily="49" charset="0"/>
              </a:rPr>
              <a:t>$ vi samtools-merge_n2.sh</a:t>
            </a:r>
          </a:p>
          <a:p>
            <a:pPr marL="7938" lvl="1"/>
            <a:r>
              <a:rPr lang="en-US" sz="1400" dirty="0">
                <a:latin typeface="Consolas" panose="020B0609020204030204" pitchFamily="49" charset="0"/>
                <a:cs typeface="Consolas" panose="020B0609020204030204" pitchFamily="49" charset="0"/>
              </a:rPr>
              <a:t>$ vi samtools-merge_n4.sh</a:t>
            </a:r>
          </a:p>
          <a:p>
            <a:pPr marL="7938" lvl="1"/>
            <a:r>
              <a:rPr lang="en-US" sz="1400" dirty="0">
                <a:latin typeface="Consolas" panose="020B0609020204030204" pitchFamily="49" charset="0"/>
                <a:cs typeface="Consolas" panose="020B0609020204030204" pitchFamily="49" charset="0"/>
              </a:rPr>
              <a:t>$ vi samtools-merge_n8.sh</a:t>
            </a:r>
          </a:p>
          <a:p>
            <a:pPr marL="7938" lvl="1"/>
            <a:r>
              <a:rPr lang="en-US" sz="1400" dirty="0">
                <a:latin typeface="Consolas" panose="020B0609020204030204" pitchFamily="49" charset="0"/>
                <a:cs typeface="Consolas" panose="020B0609020204030204" pitchFamily="49" charset="0"/>
              </a:rPr>
              <a:t>$ vi samtools-merge_n16.sh</a:t>
            </a:r>
          </a:p>
        </p:txBody>
      </p:sp>
      <p:sp>
        <p:nvSpPr>
          <p:cNvPr id="6" name="TextBox 5">
            <a:extLst>
              <a:ext uri="{FF2B5EF4-FFF2-40B4-BE49-F238E27FC236}">
                <a16:creationId xmlns:a16="http://schemas.microsoft.com/office/drawing/2014/main" id="{05AC0B5E-70CB-A443-8E70-CF19044C257C}"/>
              </a:ext>
            </a:extLst>
          </p:cNvPr>
          <p:cNvSpPr txBox="1"/>
          <p:nvPr/>
        </p:nvSpPr>
        <p:spPr>
          <a:xfrm>
            <a:off x="911485" y="4386045"/>
            <a:ext cx="10226785" cy="954107"/>
          </a:xfrm>
          <a:prstGeom prst="rect">
            <a:avLst/>
          </a:prstGeom>
          <a:solidFill>
            <a:schemeClr val="bg1">
              <a:lumMod val="95000"/>
            </a:schemeClr>
          </a:solidFill>
        </p:spPr>
        <p:txBody>
          <a:bodyPr wrap="square" rtlCol="0">
            <a:spAutoFit/>
          </a:bodyPr>
          <a:lstStyle/>
          <a:p>
            <a:pPr marL="7938" lvl="1"/>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sbatch</a:t>
            </a:r>
            <a:r>
              <a:rPr lang="en-US" sz="1400" dirty="0">
                <a:latin typeface="Consolas" panose="020B0609020204030204" pitchFamily="49" charset="0"/>
                <a:cs typeface="Consolas" panose="020B0609020204030204" pitchFamily="49" charset="0"/>
              </a:rPr>
              <a:t> samtools-merge_n2.sh</a:t>
            </a:r>
          </a:p>
          <a:p>
            <a:pPr marL="7938" lvl="1"/>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sbatch</a:t>
            </a:r>
            <a:r>
              <a:rPr lang="en-US" sz="1400" dirty="0">
                <a:latin typeface="Consolas" panose="020B0609020204030204" pitchFamily="49" charset="0"/>
                <a:cs typeface="Consolas" panose="020B0609020204030204" pitchFamily="49" charset="0"/>
              </a:rPr>
              <a:t> samtools-merge_n4.sh</a:t>
            </a:r>
          </a:p>
          <a:p>
            <a:pPr marL="7938" lvl="1"/>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sbatch</a:t>
            </a:r>
            <a:r>
              <a:rPr lang="en-US" sz="1400" dirty="0">
                <a:latin typeface="Consolas" panose="020B0609020204030204" pitchFamily="49" charset="0"/>
                <a:cs typeface="Consolas" panose="020B0609020204030204" pitchFamily="49" charset="0"/>
              </a:rPr>
              <a:t> samtools-merge_n8.sh</a:t>
            </a:r>
          </a:p>
          <a:p>
            <a:pPr marL="7938" lvl="1"/>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sbatch</a:t>
            </a:r>
            <a:r>
              <a:rPr lang="en-US" sz="1400" dirty="0">
                <a:latin typeface="Consolas" panose="020B0609020204030204" pitchFamily="49" charset="0"/>
                <a:cs typeface="Consolas" panose="020B0609020204030204" pitchFamily="49" charset="0"/>
              </a:rPr>
              <a:t> samtools-merge_n16.sh</a:t>
            </a:r>
          </a:p>
        </p:txBody>
      </p:sp>
    </p:spTree>
    <p:extLst>
      <p:ext uri="{BB962C8B-B14F-4D97-AF65-F5344CB8AC3E}">
        <p14:creationId xmlns:p14="http://schemas.microsoft.com/office/powerpoint/2010/main" val="19439613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550EA51-E126-4040-A753-22CA8B91675E}"/>
              </a:ext>
            </a:extLst>
          </p:cNvPr>
          <p:cNvSpPr>
            <a:spLocks noGrp="1"/>
          </p:cNvSpPr>
          <p:nvPr>
            <p:ph idx="1"/>
          </p:nvPr>
        </p:nvSpPr>
        <p:spPr>
          <a:xfrm>
            <a:off x="314960" y="1109547"/>
            <a:ext cx="11176000" cy="1196340"/>
          </a:xfrm>
        </p:spPr>
        <p:txBody>
          <a:bodyPr>
            <a:normAutofit/>
          </a:bodyPr>
          <a:lstStyle/>
          <a:p>
            <a:r>
              <a:rPr lang="en-US" sz="2400" dirty="0"/>
              <a:t>Once your jobs complete, run the ‘</a:t>
            </a:r>
            <a:r>
              <a:rPr lang="en-US" sz="2400" dirty="0" err="1"/>
              <a:t>seff</a:t>
            </a:r>
            <a:r>
              <a:rPr lang="en-US" sz="2400" dirty="0"/>
              <a:t> &lt;job id&gt;’ command to assess resource utilization in each run. Here is the output of ‘</a:t>
            </a:r>
            <a:r>
              <a:rPr lang="en-US" sz="2400" dirty="0" err="1"/>
              <a:t>seff</a:t>
            </a:r>
            <a:r>
              <a:rPr lang="en-US" sz="2400" dirty="0"/>
              <a:t>’ from this example:</a:t>
            </a:r>
          </a:p>
        </p:txBody>
      </p:sp>
      <p:sp>
        <p:nvSpPr>
          <p:cNvPr id="3" name="Slide Number Placeholder 2">
            <a:extLst>
              <a:ext uri="{FF2B5EF4-FFF2-40B4-BE49-F238E27FC236}">
                <a16:creationId xmlns:a16="http://schemas.microsoft.com/office/drawing/2014/main" id="{55328B45-D7E0-0F4C-BA94-FEEDEE62FB31}"/>
              </a:ext>
            </a:extLst>
          </p:cNvPr>
          <p:cNvSpPr>
            <a:spLocks noGrp="1"/>
          </p:cNvSpPr>
          <p:nvPr>
            <p:ph type="sldNum" sz="quarter" idx="10"/>
          </p:nvPr>
        </p:nvSpPr>
        <p:spPr/>
        <p:txBody>
          <a:bodyPr/>
          <a:lstStyle/>
          <a:p>
            <a:fld id="{2BE017B6-6466-CA44-A203-DCC007137B39}" type="slidenum">
              <a:rPr lang="en-US" smtClean="0"/>
              <a:pPr/>
              <a:t>21</a:t>
            </a:fld>
            <a:endParaRPr lang="en-US" dirty="0"/>
          </a:p>
        </p:txBody>
      </p:sp>
      <p:sp>
        <p:nvSpPr>
          <p:cNvPr id="4" name="Title 3">
            <a:extLst>
              <a:ext uri="{FF2B5EF4-FFF2-40B4-BE49-F238E27FC236}">
                <a16:creationId xmlns:a16="http://schemas.microsoft.com/office/drawing/2014/main" id="{CB167264-5569-664B-B372-ED33DDD8C99F}"/>
              </a:ext>
            </a:extLst>
          </p:cNvPr>
          <p:cNvSpPr>
            <a:spLocks noGrp="1"/>
          </p:cNvSpPr>
          <p:nvPr>
            <p:ph type="title"/>
          </p:nvPr>
        </p:nvSpPr>
        <p:spPr/>
        <p:txBody>
          <a:bodyPr/>
          <a:lstStyle/>
          <a:p>
            <a:r>
              <a:rPr lang="en-US" dirty="0"/>
              <a:t>Exercise 3</a:t>
            </a:r>
          </a:p>
        </p:txBody>
      </p:sp>
      <p:sp>
        <p:nvSpPr>
          <p:cNvPr id="5" name="TextBox 4">
            <a:extLst>
              <a:ext uri="{FF2B5EF4-FFF2-40B4-BE49-F238E27FC236}">
                <a16:creationId xmlns:a16="http://schemas.microsoft.com/office/drawing/2014/main" id="{1E2F3553-4467-1B4B-A5C2-18FA488F49D3}"/>
              </a:ext>
            </a:extLst>
          </p:cNvPr>
          <p:cNvSpPr txBox="1"/>
          <p:nvPr/>
        </p:nvSpPr>
        <p:spPr>
          <a:xfrm>
            <a:off x="1605280" y="2022794"/>
            <a:ext cx="3291840" cy="2123658"/>
          </a:xfrm>
          <a:prstGeom prst="rect">
            <a:avLst/>
          </a:prstGeom>
          <a:noFill/>
          <a:ln>
            <a:solidFill>
              <a:schemeClr val="tx1"/>
            </a:solidFill>
          </a:ln>
        </p:spPr>
        <p:txBody>
          <a:bodyPr wrap="square" rtlCol="0">
            <a:spAutoFit/>
          </a:bodyPr>
          <a:lstStyle/>
          <a:p>
            <a:r>
              <a:rPr lang="en-US" sz="1200" dirty="0"/>
              <a:t>Job ID: 19372206</a:t>
            </a:r>
          </a:p>
          <a:p>
            <a:r>
              <a:rPr lang="en-US" sz="1200" dirty="0"/>
              <a:t>Cluster: discovery</a:t>
            </a:r>
          </a:p>
          <a:p>
            <a:r>
              <a:rPr lang="en-US" sz="1200" dirty="0"/>
              <a:t>User/Group: </a:t>
            </a:r>
            <a:r>
              <a:rPr lang="en-US" sz="1200" dirty="0" err="1"/>
              <a:t>s.sekar</a:t>
            </a:r>
            <a:r>
              <a:rPr lang="en-US" sz="1200" dirty="0"/>
              <a:t>/users</a:t>
            </a:r>
          </a:p>
          <a:p>
            <a:r>
              <a:rPr lang="en-US" sz="1200" dirty="0"/>
              <a:t>State: COMPLETED (exit code 0)</a:t>
            </a:r>
          </a:p>
          <a:p>
            <a:r>
              <a:rPr lang="en-US" sz="1200" dirty="0"/>
              <a:t>Nodes: 1</a:t>
            </a:r>
          </a:p>
          <a:p>
            <a:r>
              <a:rPr lang="en-US" sz="1200" dirty="0">
                <a:highlight>
                  <a:srgbClr val="FFFF00"/>
                </a:highlight>
              </a:rPr>
              <a:t>Cores per node: 2</a:t>
            </a:r>
          </a:p>
          <a:p>
            <a:r>
              <a:rPr lang="en-US" sz="1200" dirty="0"/>
              <a:t>CPU Utilized: 00:12:07</a:t>
            </a:r>
          </a:p>
          <a:p>
            <a:r>
              <a:rPr lang="en-US" sz="1200" dirty="0">
                <a:highlight>
                  <a:srgbClr val="FFFF00"/>
                </a:highlight>
              </a:rPr>
              <a:t>CPU Efficiency: 94.66%</a:t>
            </a:r>
            <a:r>
              <a:rPr lang="en-US" sz="1200" dirty="0"/>
              <a:t> of 00:12:48 core-</a:t>
            </a:r>
            <a:r>
              <a:rPr lang="en-US" sz="1200" dirty="0" err="1"/>
              <a:t>walltime</a:t>
            </a:r>
            <a:endParaRPr lang="en-US" sz="1200" dirty="0"/>
          </a:p>
          <a:p>
            <a:r>
              <a:rPr lang="en-US" sz="1200" dirty="0"/>
              <a:t>Job Wall-clock time: 00:06:24</a:t>
            </a:r>
          </a:p>
          <a:p>
            <a:r>
              <a:rPr lang="en-US" sz="1200" dirty="0"/>
              <a:t>Memory Utilized: 3.98 MB</a:t>
            </a:r>
          </a:p>
          <a:p>
            <a:r>
              <a:rPr lang="en-US" sz="1200" dirty="0"/>
              <a:t>Memory Efficiency: 0.39% of 1.00 GB</a:t>
            </a:r>
          </a:p>
        </p:txBody>
      </p:sp>
      <p:sp>
        <p:nvSpPr>
          <p:cNvPr id="6" name="TextBox 5">
            <a:extLst>
              <a:ext uri="{FF2B5EF4-FFF2-40B4-BE49-F238E27FC236}">
                <a16:creationId xmlns:a16="http://schemas.microsoft.com/office/drawing/2014/main" id="{ABE39445-2DCC-D24F-AB32-B310013D5875}"/>
              </a:ext>
            </a:extLst>
          </p:cNvPr>
          <p:cNvSpPr txBox="1"/>
          <p:nvPr/>
        </p:nvSpPr>
        <p:spPr>
          <a:xfrm>
            <a:off x="6644640" y="2022794"/>
            <a:ext cx="3291840" cy="2123658"/>
          </a:xfrm>
          <a:prstGeom prst="rect">
            <a:avLst/>
          </a:prstGeom>
          <a:noFill/>
          <a:ln>
            <a:solidFill>
              <a:schemeClr val="tx1"/>
            </a:solidFill>
          </a:ln>
        </p:spPr>
        <p:txBody>
          <a:bodyPr wrap="square" rtlCol="0">
            <a:spAutoFit/>
          </a:bodyPr>
          <a:lstStyle/>
          <a:p>
            <a:r>
              <a:rPr lang="en-US" sz="1200" dirty="0"/>
              <a:t>Job ID: 19372416</a:t>
            </a:r>
          </a:p>
          <a:p>
            <a:r>
              <a:rPr lang="en-US" sz="1200" dirty="0"/>
              <a:t>Cluster: discovery</a:t>
            </a:r>
          </a:p>
          <a:p>
            <a:r>
              <a:rPr lang="en-US" sz="1200" dirty="0"/>
              <a:t>User/Group: </a:t>
            </a:r>
            <a:r>
              <a:rPr lang="en-US" sz="1200" dirty="0" err="1"/>
              <a:t>s.sekar</a:t>
            </a:r>
            <a:r>
              <a:rPr lang="en-US" sz="1200" dirty="0"/>
              <a:t>/users</a:t>
            </a:r>
          </a:p>
          <a:p>
            <a:r>
              <a:rPr lang="en-US" sz="1200" dirty="0"/>
              <a:t>State: COMPLETED (exit code 0)</a:t>
            </a:r>
          </a:p>
          <a:p>
            <a:r>
              <a:rPr lang="en-US" sz="1200" dirty="0"/>
              <a:t>Nodes: 1</a:t>
            </a:r>
          </a:p>
          <a:p>
            <a:r>
              <a:rPr lang="en-US" sz="1200" dirty="0">
                <a:highlight>
                  <a:srgbClr val="FFFF00"/>
                </a:highlight>
              </a:rPr>
              <a:t>Cores per node: 4</a:t>
            </a:r>
          </a:p>
          <a:p>
            <a:r>
              <a:rPr lang="en-US" sz="1200" dirty="0"/>
              <a:t>CPU Utilized: 00:12:53</a:t>
            </a:r>
          </a:p>
          <a:p>
            <a:r>
              <a:rPr lang="en-US" sz="1200" dirty="0">
                <a:highlight>
                  <a:srgbClr val="FFFF00"/>
                </a:highlight>
              </a:rPr>
              <a:t>CPU Efficiency: 88.24% </a:t>
            </a:r>
            <a:r>
              <a:rPr lang="en-US" sz="1200" dirty="0"/>
              <a:t>of 00:14:36 core-</a:t>
            </a:r>
            <a:r>
              <a:rPr lang="en-US" sz="1200" dirty="0" err="1"/>
              <a:t>walltime</a:t>
            </a:r>
            <a:endParaRPr lang="en-US" sz="1200" dirty="0"/>
          </a:p>
          <a:p>
            <a:r>
              <a:rPr lang="en-US" sz="1200" dirty="0"/>
              <a:t>Job Wall-clock time: 00:03:39</a:t>
            </a:r>
          </a:p>
          <a:p>
            <a:r>
              <a:rPr lang="en-US" sz="1200" dirty="0"/>
              <a:t>Memory Utilized: 5.26 MB</a:t>
            </a:r>
          </a:p>
          <a:p>
            <a:r>
              <a:rPr lang="en-US" sz="1200" dirty="0"/>
              <a:t>Memory Efficiency: 0.51% of 1.00 GB</a:t>
            </a:r>
          </a:p>
        </p:txBody>
      </p:sp>
      <p:sp>
        <p:nvSpPr>
          <p:cNvPr id="7" name="TextBox 6">
            <a:extLst>
              <a:ext uri="{FF2B5EF4-FFF2-40B4-BE49-F238E27FC236}">
                <a16:creationId xmlns:a16="http://schemas.microsoft.com/office/drawing/2014/main" id="{89D38E4A-4308-A54D-9D5E-11363EA56C0E}"/>
              </a:ext>
            </a:extLst>
          </p:cNvPr>
          <p:cNvSpPr txBox="1"/>
          <p:nvPr/>
        </p:nvSpPr>
        <p:spPr>
          <a:xfrm>
            <a:off x="1605280" y="4413151"/>
            <a:ext cx="3291840" cy="2123658"/>
          </a:xfrm>
          <a:prstGeom prst="rect">
            <a:avLst/>
          </a:prstGeom>
          <a:noFill/>
          <a:ln>
            <a:solidFill>
              <a:schemeClr val="tx1"/>
            </a:solidFill>
          </a:ln>
        </p:spPr>
        <p:txBody>
          <a:bodyPr wrap="square" rtlCol="0">
            <a:spAutoFit/>
          </a:bodyPr>
          <a:lstStyle/>
          <a:p>
            <a:r>
              <a:rPr lang="en-US" sz="1200" dirty="0"/>
              <a:t>Job ID: 19372417</a:t>
            </a:r>
          </a:p>
          <a:p>
            <a:r>
              <a:rPr lang="en-US" sz="1200" dirty="0"/>
              <a:t>Cluster: discovery</a:t>
            </a:r>
          </a:p>
          <a:p>
            <a:r>
              <a:rPr lang="en-US" sz="1200" dirty="0"/>
              <a:t>User/Group: </a:t>
            </a:r>
            <a:r>
              <a:rPr lang="en-US" sz="1200" dirty="0" err="1"/>
              <a:t>s.sekar</a:t>
            </a:r>
            <a:r>
              <a:rPr lang="en-US" sz="1200" dirty="0"/>
              <a:t>/users</a:t>
            </a:r>
          </a:p>
          <a:p>
            <a:r>
              <a:rPr lang="en-US" sz="1200" dirty="0"/>
              <a:t>State: COMPLETED (exit code 0)</a:t>
            </a:r>
          </a:p>
          <a:p>
            <a:r>
              <a:rPr lang="en-US" sz="1200" dirty="0"/>
              <a:t>Nodes: 1</a:t>
            </a:r>
          </a:p>
          <a:p>
            <a:r>
              <a:rPr lang="en-US" sz="1200" dirty="0">
                <a:highlight>
                  <a:srgbClr val="FFFF00"/>
                </a:highlight>
              </a:rPr>
              <a:t>Cores per node: 8</a:t>
            </a:r>
          </a:p>
          <a:p>
            <a:r>
              <a:rPr lang="en-US" sz="1200" dirty="0"/>
              <a:t>CPU Utilized: 00:13:26</a:t>
            </a:r>
          </a:p>
          <a:p>
            <a:r>
              <a:rPr lang="en-US" sz="1200" dirty="0">
                <a:highlight>
                  <a:srgbClr val="FFFF00"/>
                </a:highlight>
              </a:rPr>
              <a:t>CPU Efficiency: 72.48% </a:t>
            </a:r>
            <a:r>
              <a:rPr lang="en-US" sz="1200" dirty="0"/>
              <a:t>of 00:18:32 core-</a:t>
            </a:r>
            <a:r>
              <a:rPr lang="en-US" sz="1200" dirty="0" err="1"/>
              <a:t>walltime</a:t>
            </a:r>
            <a:endParaRPr lang="en-US" sz="1200" dirty="0"/>
          </a:p>
          <a:p>
            <a:r>
              <a:rPr lang="en-US" sz="1200" dirty="0"/>
              <a:t>Job Wall-clock time: 00:02:19</a:t>
            </a:r>
          </a:p>
          <a:p>
            <a:r>
              <a:rPr lang="en-US" sz="1200" dirty="0"/>
              <a:t>Memory Utilized: 7.78 MB</a:t>
            </a:r>
          </a:p>
          <a:p>
            <a:r>
              <a:rPr lang="en-US" sz="1200" dirty="0"/>
              <a:t>Memory Efficiency: 0.76% of 1.00 GB</a:t>
            </a:r>
          </a:p>
        </p:txBody>
      </p:sp>
      <p:sp>
        <p:nvSpPr>
          <p:cNvPr id="8" name="TextBox 7">
            <a:extLst>
              <a:ext uri="{FF2B5EF4-FFF2-40B4-BE49-F238E27FC236}">
                <a16:creationId xmlns:a16="http://schemas.microsoft.com/office/drawing/2014/main" id="{CC2C65E7-3002-614E-A16F-5154EB862B9D}"/>
              </a:ext>
            </a:extLst>
          </p:cNvPr>
          <p:cNvSpPr txBox="1"/>
          <p:nvPr/>
        </p:nvSpPr>
        <p:spPr>
          <a:xfrm>
            <a:off x="6644640" y="4421090"/>
            <a:ext cx="3291840" cy="2123658"/>
          </a:xfrm>
          <a:prstGeom prst="rect">
            <a:avLst/>
          </a:prstGeom>
          <a:noFill/>
          <a:ln>
            <a:solidFill>
              <a:schemeClr val="tx1"/>
            </a:solidFill>
          </a:ln>
        </p:spPr>
        <p:txBody>
          <a:bodyPr wrap="square" rtlCol="0">
            <a:spAutoFit/>
          </a:bodyPr>
          <a:lstStyle/>
          <a:p>
            <a:r>
              <a:rPr lang="en-US" sz="1200" dirty="0"/>
              <a:t>Job ID: 19372418</a:t>
            </a:r>
          </a:p>
          <a:p>
            <a:r>
              <a:rPr lang="en-US" sz="1200" dirty="0"/>
              <a:t>Cluster: discovery</a:t>
            </a:r>
          </a:p>
          <a:p>
            <a:r>
              <a:rPr lang="en-US" sz="1200" dirty="0"/>
              <a:t>User/Group: </a:t>
            </a:r>
            <a:r>
              <a:rPr lang="en-US" sz="1200" dirty="0" err="1"/>
              <a:t>s.sekar</a:t>
            </a:r>
            <a:r>
              <a:rPr lang="en-US" sz="1200" dirty="0"/>
              <a:t>/users</a:t>
            </a:r>
          </a:p>
          <a:p>
            <a:r>
              <a:rPr lang="en-US" sz="1200" dirty="0"/>
              <a:t>State: COMPLETED (exit code 0)</a:t>
            </a:r>
          </a:p>
          <a:p>
            <a:r>
              <a:rPr lang="en-US" sz="1200" dirty="0"/>
              <a:t>Nodes: 1</a:t>
            </a:r>
          </a:p>
          <a:p>
            <a:r>
              <a:rPr lang="en-US" sz="1200" dirty="0">
                <a:highlight>
                  <a:srgbClr val="FFFF00"/>
                </a:highlight>
              </a:rPr>
              <a:t>Cores per node: 16</a:t>
            </a:r>
          </a:p>
          <a:p>
            <a:r>
              <a:rPr lang="en-US" sz="1200" dirty="0"/>
              <a:t>CPU Utilized: 00:13:23</a:t>
            </a:r>
          </a:p>
          <a:p>
            <a:r>
              <a:rPr lang="en-US" sz="1200" dirty="0">
                <a:highlight>
                  <a:srgbClr val="FFFF00"/>
                </a:highlight>
              </a:rPr>
              <a:t>CPU Efficiency: 46.04%</a:t>
            </a:r>
            <a:r>
              <a:rPr lang="en-US" sz="1200" dirty="0"/>
              <a:t> of 00:29:04 core-</a:t>
            </a:r>
            <a:r>
              <a:rPr lang="en-US" sz="1200" dirty="0" err="1"/>
              <a:t>walltime</a:t>
            </a:r>
            <a:endParaRPr lang="en-US" sz="1200" dirty="0"/>
          </a:p>
          <a:p>
            <a:r>
              <a:rPr lang="en-US" sz="1200" dirty="0"/>
              <a:t>Job Wall-clock time: 00:01:49</a:t>
            </a:r>
          </a:p>
          <a:p>
            <a:r>
              <a:rPr lang="en-US" sz="1200" dirty="0"/>
              <a:t>Memory Utilized: 11.52 MB</a:t>
            </a:r>
          </a:p>
          <a:p>
            <a:r>
              <a:rPr lang="en-US" sz="1200" dirty="0"/>
              <a:t>Memory Efficiency: 1.13% of 1.00 GB</a:t>
            </a:r>
          </a:p>
        </p:txBody>
      </p:sp>
    </p:spTree>
    <p:extLst>
      <p:ext uri="{BB962C8B-B14F-4D97-AF65-F5344CB8AC3E}">
        <p14:creationId xmlns:p14="http://schemas.microsoft.com/office/powerpoint/2010/main" val="7735245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816081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24656" y="1482137"/>
            <a:ext cx="10874114" cy="5239338"/>
          </a:xfrm>
        </p:spPr>
        <p:txBody>
          <a:bodyPr>
            <a:normAutofit/>
          </a:bodyPr>
          <a:lstStyle/>
          <a:p>
            <a:pPr marL="0" indent="0">
              <a:buNone/>
            </a:pPr>
            <a:r>
              <a:rPr lang="en-US" b="1" u="sng" dirty="0"/>
              <a:t>Access the training material:</a:t>
            </a:r>
          </a:p>
          <a:p>
            <a:pPr marL="0" indent="0">
              <a:buNone/>
            </a:pPr>
            <a:r>
              <a:rPr lang="en-US" dirty="0"/>
              <a:t>The training material is accessible on a shared directory. Copy it your $HOME or /scratch directory using the following command:</a:t>
            </a:r>
            <a:br>
              <a:rPr lang="en-US" dirty="0"/>
            </a:br>
            <a:endParaRPr lang="en-US" dirty="0"/>
          </a:p>
        </p:txBody>
      </p:sp>
      <p:sp>
        <p:nvSpPr>
          <p:cNvPr id="3" name="Slide Number Placeholder 2"/>
          <p:cNvSpPr>
            <a:spLocks noGrp="1"/>
          </p:cNvSpPr>
          <p:nvPr>
            <p:ph type="sldNum" sz="quarter" idx="10"/>
          </p:nvPr>
        </p:nvSpPr>
        <p:spPr/>
        <p:txBody>
          <a:bodyPr/>
          <a:lstStyle/>
          <a:p>
            <a:fld id="{2BE017B6-6466-CA44-A203-DCC007137B39}" type="slidenum">
              <a:rPr lang="en-US" smtClean="0"/>
              <a:pPr/>
              <a:t>3</a:t>
            </a:fld>
            <a:endParaRPr lang="en-US" dirty="0"/>
          </a:p>
        </p:txBody>
      </p:sp>
      <p:sp>
        <p:nvSpPr>
          <p:cNvPr id="4" name="TextBox 3">
            <a:extLst>
              <a:ext uri="{FF2B5EF4-FFF2-40B4-BE49-F238E27FC236}">
                <a16:creationId xmlns:a16="http://schemas.microsoft.com/office/drawing/2014/main" id="{2055797E-580B-744A-85E5-71B270FB196C}"/>
              </a:ext>
            </a:extLst>
          </p:cNvPr>
          <p:cNvSpPr txBox="1"/>
          <p:nvPr/>
        </p:nvSpPr>
        <p:spPr>
          <a:xfrm>
            <a:off x="524656" y="3171428"/>
            <a:ext cx="10874114" cy="369332"/>
          </a:xfrm>
          <a:prstGeom prst="rect">
            <a:avLst/>
          </a:prstGeom>
          <a:solidFill>
            <a:schemeClr val="bg1">
              <a:lumMod val="95000"/>
            </a:schemeClr>
          </a:solidFill>
        </p:spPr>
        <p:txBody>
          <a:bodyPr wrap="square" rtlCol="0">
            <a:spAutoFit/>
          </a:bodyPr>
          <a:lstStyle/>
          <a:p>
            <a:r>
              <a:rPr lang="en-US" dirty="0">
                <a:latin typeface="Courier New" panose="02070309020205020404" pitchFamily="49" charset="0"/>
                <a:cs typeface="Courier New" panose="02070309020205020404" pitchFamily="49" charset="0"/>
              </a:rPr>
              <a:t>$ cp –r /work/bootcamp/Bootcamp2021_Bioinformatics ~</a:t>
            </a:r>
          </a:p>
        </p:txBody>
      </p:sp>
      <p:sp>
        <p:nvSpPr>
          <p:cNvPr id="5" name="TextBox 4">
            <a:extLst>
              <a:ext uri="{FF2B5EF4-FFF2-40B4-BE49-F238E27FC236}">
                <a16:creationId xmlns:a16="http://schemas.microsoft.com/office/drawing/2014/main" id="{F6FFEADD-C1F9-5C40-8FAC-1130552E13EF}"/>
              </a:ext>
            </a:extLst>
          </p:cNvPr>
          <p:cNvSpPr txBox="1"/>
          <p:nvPr/>
        </p:nvSpPr>
        <p:spPr>
          <a:xfrm>
            <a:off x="524656" y="4004052"/>
            <a:ext cx="10874114" cy="369332"/>
          </a:xfrm>
          <a:prstGeom prst="rect">
            <a:avLst/>
          </a:prstGeom>
          <a:solidFill>
            <a:schemeClr val="bg1">
              <a:lumMod val="95000"/>
            </a:schemeClr>
          </a:solidFill>
        </p:spPr>
        <p:txBody>
          <a:bodyPr wrap="square" rtlCol="0">
            <a:spAutoFit/>
          </a:bodyPr>
          <a:lstStyle/>
          <a:p>
            <a:r>
              <a:rPr lang="en-US" dirty="0">
                <a:latin typeface="Courier New" panose="02070309020205020404" pitchFamily="49" charset="0"/>
                <a:cs typeface="Courier New" panose="02070309020205020404" pitchFamily="49" charset="0"/>
              </a:rPr>
              <a:t>$ cp –r /work/bootcamp/Bootcamp2021_Bioinformatics /scratch/username</a:t>
            </a:r>
          </a:p>
        </p:txBody>
      </p:sp>
      <p:sp>
        <p:nvSpPr>
          <p:cNvPr id="6" name="TextBox 5">
            <a:extLst>
              <a:ext uri="{FF2B5EF4-FFF2-40B4-BE49-F238E27FC236}">
                <a16:creationId xmlns:a16="http://schemas.microsoft.com/office/drawing/2014/main" id="{EE606298-9A37-E140-8963-CF224C19A10D}"/>
              </a:ext>
            </a:extLst>
          </p:cNvPr>
          <p:cNvSpPr txBox="1"/>
          <p:nvPr/>
        </p:nvSpPr>
        <p:spPr>
          <a:xfrm>
            <a:off x="599908" y="3587740"/>
            <a:ext cx="386644" cy="369332"/>
          </a:xfrm>
          <a:prstGeom prst="rect">
            <a:avLst/>
          </a:prstGeom>
          <a:noFill/>
        </p:spPr>
        <p:txBody>
          <a:bodyPr wrap="none" rtlCol="0">
            <a:spAutoFit/>
          </a:bodyPr>
          <a:lstStyle/>
          <a:p>
            <a:r>
              <a:rPr lang="en-US" dirty="0"/>
              <a:t>or</a:t>
            </a:r>
          </a:p>
        </p:txBody>
      </p:sp>
      <p:sp>
        <p:nvSpPr>
          <p:cNvPr id="7" name="TextBox 6">
            <a:extLst>
              <a:ext uri="{FF2B5EF4-FFF2-40B4-BE49-F238E27FC236}">
                <a16:creationId xmlns:a16="http://schemas.microsoft.com/office/drawing/2014/main" id="{B0F54280-4818-C548-8700-3A145F0B8BB8}"/>
              </a:ext>
            </a:extLst>
          </p:cNvPr>
          <p:cNvSpPr txBox="1"/>
          <p:nvPr/>
        </p:nvSpPr>
        <p:spPr>
          <a:xfrm>
            <a:off x="599908" y="4652010"/>
            <a:ext cx="3422732" cy="923330"/>
          </a:xfrm>
          <a:prstGeom prst="rect">
            <a:avLst/>
          </a:prstGeom>
          <a:noFill/>
        </p:spPr>
        <p:txBody>
          <a:bodyPr wrap="none" rtlCol="0">
            <a:spAutoFit/>
          </a:bodyPr>
          <a:lstStyle/>
          <a:p>
            <a:r>
              <a:rPr lang="en-US" dirty="0"/>
              <a:t>or using Open OnDemand (demo):</a:t>
            </a:r>
          </a:p>
          <a:p>
            <a:r>
              <a:rPr lang="en-US" dirty="0">
                <a:hlinkClick r:id="rId3"/>
              </a:rPr>
              <a:t>https://ood.discovery.neu.edu/</a:t>
            </a:r>
            <a:endParaRPr lang="en-US" dirty="0"/>
          </a:p>
          <a:p>
            <a:endParaRPr lang="en-US" dirty="0"/>
          </a:p>
        </p:txBody>
      </p:sp>
    </p:spTree>
    <p:extLst>
      <p:ext uri="{BB962C8B-B14F-4D97-AF65-F5344CB8AC3E}">
        <p14:creationId xmlns:p14="http://schemas.microsoft.com/office/powerpoint/2010/main" val="27076430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Discovery</a:t>
            </a:r>
          </a:p>
        </p:txBody>
      </p:sp>
      <p:sp>
        <p:nvSpPr>
          <p:cNvPr id="6" name="Content Placeholder 5"/>
          <p:cNvSpPr>
            <a:spLocks noGrp="1"/>
          </p:cNvSpPr>
          <p:nvPr>
            <p:ph sz="half" idx="1"/>
          </p:nvPr>
        </p:nvSpPr>
        <p:spPr/>
        <p:txBody>
          <a:bodyPr>
            <a:normAutofit/>
          </a:bodyPr>
          <a:lstStyle/>
          <a:p>
            <a:r>
              <a:rPr lang="en-US" dirty="0" err="1"/>
              <a:t>Northeastern’s</a:t>
            </a:r>
            <a:r>
              <a:rPr lang="en-US" dirty="0"/>
              <a:t> HPC cluster –located in MGHPCC (Holyoke, MA)</a:t>
            </a:r>
          </a:p>
          <a:p>
            <a:pPr lvl="1"/>
            <a:r>
              <a:rPr lang="en-US" dirty="0"/>
              <a:t>25,000+ CPU cores </a:t>
            </a:r>
          </a:p>
          <a:p>
            <a:pPr lvl="1"/>
            <a:r>
              <a:rPr lang="en-US" dirty="0"/>
              <a:t>over 200 GPUs</a:t>
            </a:r>
          </a:p>
          <a:p>
            <a:r>
              <a:rPr lang="en-US" dirty="0"/>
              <a:t>Connected to </a:t>
            </a:r>
            <a:r>
              <a:rPr lang="en-US" dirty="0" err="1"/>
              <a:t>Northeastern’s</a:t>
            </a:r>
            <a:r>
              <a:rPr lang="en-US" dirty="0"/>
              <a:t> network via 10 Gbps Ethernet (GbE) </a:t>
            </a:r>
          </a:p>
          <a:p>
            <a:r>
              <a:rPr lang="en-US" dirty="0"/>
              <a:t>Active, archive, secure, and cloud storage solutions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BE017B6-6466-CA44-A203-DCC007137B39}" type="slidenum">
              <a:rPr kumimoji="0" lang="en-US" sz="1200" b="0" i="0" u="none" strike="noStrike" kern="1200" cap="none" spc="0" normalizeH="0" baseline="0" noProof="0" smtClean="0">
                <a:ln>
                  <a:noFill/>
                </a:ln>
                <a:solidFill>
                  <a:prstClr val="white">
                    <a:lumMod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white">
                  <a:lumMod val="75000"/>
                </a:prstClr>
              </a:solidFill>
              <a:effectLst/>
              <a:uLnTx/>
              <a:uFillTx/>
              <a:latin typeface="Calibri" panose="020F0502020204030204"/>
              <a:ea typeface="+mn-ea"/>
              <a:cs typeface="+mn-cs"/>
            </a:endParaRPr>
          </a:p>
        </p:txBody>
      </p:sp>
      <p:pic>
        <p:nvPicPr>
          <p:cNvPr id="7"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502683" y="1237739"/>
            <a:ext cx="5181600" cy="3886200"/>
          </a:xfrm>
        </p:spPr>
      </p:pic>
    </p:spTree>
    <p:extLst>
      <p:ext uri="{BB962C8B-B14F-4D97-AF65-F5344CB8AC3E}">
        <p14:creationId xmlns:p14="http://schemas.microsoft.com/office/powerpoint/2010/main" val="363335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1000"/>
                                        <p:tgtEl>
                                          <p:spTgt spid="6">
                                            <p:txEl>
                                              <p:pRg st="1" end="1"/>
                                            </p:txEl>
                                          </p:spTgt>
                                        </p:tgtEl>
                                      </p:cBhvr>
                                    </p:animEffect>
                                    <p:anim calcmode="lin" valueType="num">
                                      <p:cBhvr>
                                        <p:cTn id="13" dur="10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6">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1000"/>
                                        <p:tgtEl>
                                          <p:spTgt spid="6">
                                            <p:txEl>
                                              <p:pRg st="2" end="2"/>
                                            </p:txEl>
                                          </p:spTgt>
                                        </p:tgtEl>
                                      </p:cBhvr>
                                    </p:animEffect>
                                    <p:anim calcmode="lin" valueType="num">
                                      <p:cBhvr>
                                        <p:cTn id="18"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9"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6">
                                            <p:txEl>
                                              <p:pRg st="3" end="3"/>
                                            </p:txEl>
                                          </p:spTgt>
                                        </p:tgtEl>
                                        <p:attrNameLst>
                                          <p:attrName>style.visibility</p:attrName>
                                        </p:attrNameLst>
                                      </p:cBhvr>
                                      <p:to>
                                        <p:strVal val="visible"/>
                                      </p:to>
                                    </p:set>
                                    <p:animEffect transition="in" filter="fade">
                                      <p:cBhvr>
                                        <p:cTn id="24" dur="1000"/>
                                        <p:tgtEl>
                                          <p:spTgt spid="6">
                                            <p:txEl>
                                              <p:pRg st="3" end="3"/>
                                            </p:txEl>
                                          </p:spTgt>
                                        </p:tgtEl>
                                      </p:cBhvr>
                                    </p:animEffect>
                                    <p:anim calcmode="lin" valueType="num">
                                      <p:cBhvr>
                                        <p:cTn id="25"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6"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Effect transition="in" filter="fade">
                                      <p:cBhvr>
                                        <p:cTn id="31" dur="1000"/>
                                        <p:tgtEl>
                                          <p:spTgt spid="6">
                                            <p:txEl>
                                              <p:pRg st="4" end="4"/>
                                            </p:txEl>
                                          </p:spTgt>
                                        </p:tgtEl>
                                      </p:cBhvr>
                                    </p:animEffect>
                                    <p:anim calcmode="lin" valueType="num">
                                      <p:cBhvr>
                                        <p:cTn id="32"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33"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General terminology</a:t>
            </a:r>
          </a:p>
        </p:txBody>
      </p:sp>
      <p:sp>
        <p:nvSpPr>
          <p:cNvPr id="6" name="Content Placeholder 5"/>
          <p:cNvSpPr>
            <a:spLocks noGrp="1"/>
          </p:cNvSpPr>
          <p:nvPr>
            <p:ph sz="half" idx="1"/>
          </p:nvPr>
        </p:nvSpPr>
        <p:spPr>
          <a:xfrm>
            <a:off x="524656" y="1825624"/>
            <a:ext cx="5258077" cy="5032375"/>
          </a:xfrm>
        </p:spPr>
        <p:txBody>
          <a:bodyPr>
            <a:normAutofit lnSpcReduction="10000"/>
          </a:bodyPr>
          <a:lstStyle/>
          <a:p>
            <a:r>
              <a:rPr lang="en-US" sz="3000" dirty="0">
                <a:solidFill>
                  <a:srgbClr val="FFFF00"/>
                </a:solidFill>
              </a:rPr>
              <a:t>Compute nodes: </a:t>
            </a:r>
            <a:r>
              <a:rPr lang="en-US" sz="3000" dirty="0"/>
              <a:t>servers that perform HPC calculations.</a:t>
            </a:r>
          </a:p>
          <a:p>
            <a:r>
              <a:rPr lang="en-US" sz="3000" dirty="0">
                <a:solidFill>
                  <a:srgbClr val="FFFF00"/>
                </a:solidFill>
              </a:rPr>
              <a:t>Login nodes: </a:t>
            </a:r>
            <a:r>
              <a:rPr lang="en-US" sz="3000" dirty="0"/>
              <a:t>servers for remote connection to the cluster - this is where you land upon logging into Discovery.</a:t>
            </a:r>
          </a:p>
          <a:p>
            <a:r>
              <a:rPr lang="en-US" sz="3000" dirty="0">
                <a:solidFill>
                  <a:srgbClr val="FFFF00"/>
                </a:solidFill>
              </a:rPr>
              <a:t>Network: </a:t>
            </a:r>
            <a:r>
              <a:rPr lang="en-US" sz="3000" dirty="0"/>
              <a:t>connection</a:t>
            </a:r>
            <a:r>
              <a:rPr lang="en-US" sz="3000" b="1" dirty="0"/>
              <a:t> </a:t>
            </a:r>
            <a:r>
              <a:rPr lang="en-US" sz="3000" dirty="0"/>
              <a:t>between nodes (LAN).</a:t>
            </a:r>
          </a:p>
          <a:p>
            <a:r>
              <a:rPr lang="en-US" sz="3000" dirty="0">
                <a:solidFill>
                  <a:srgbClr val="FFFF00"/>
                </a:solidFill>
              </a:rPr>
              <a:t>Scheduler: </a:t>
            </a:r>
            <a:r>
              <a:rPr lang="en-US" sz="3000" dirty="0"/>
              <a:t>manages HPC resources/job scheduling between users. Discovery uses the </a:t>
            </a:r>
            <a:r>
              <a:rPr lang="en-US" sz="3000" b="1" dirty="0" err="1">
                <a:solidFill>
                  <a:srgbClr val="FFFF00"/>
                </a:solidFill>
              </a:rPr>
              <a:t>Slurm</a:t>
            </a:r>
            <a:r>
              <a:rPr lang="en-US" sz="3000" dirty="0"/>
              <a:t> scheduler.</a:t>
            </a:r>
            <a:endParaRPr lang="en-US" sz="3000" b="1" dirty="0"/>
          </a:p>
          <a:p>
            <a:endParaRPr lang="en-US" sz="3000" b="1" dirty="0"/>
          </a:p>
          <a:p>
            <a:pPr marL="0" indent="0">
              <a:buNone/>
            </a:pPr>
            <a:endParaRPr lang="en-US" dirty="0"/>
          </a:p>
        </p:txBody>
      </p:sp>
      <p:sp>
        <p:nvSpPr>
          <p:cNvPr id="3" name="Slide Number Placeholder 2"/>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BE017B6-6466-CA44-A203-DCC007137B39}" type="slidenum">
              <a:rPr kumimoji="0" lang="en-US" sz="1200" b="0" i="0" u="none" strike="noStrike" kern="1200" cap="none" spc="0" normalizeH="0" baseline="0" noProof="0" smtClean="0">
                <a:ln>
                  <a:noFill/>
                </a:ln>
                <a:solidFill>
                  <a:prstClr val="white">
                    <a:lumMod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white">
                  <a:lumMod val="75000"/>
                </a:prstClr>
              </a:solidFill>
              <a:effectLst/>
              <a:uLnTx/>
              <a:uFillTx/>
              <a:latin typeface="Calibri" panose="020F0502020204030204"/>
              <a:ea typeface="+mn-ea"/>
              <a:cs typeface="+mn-cs"/>
            </a:endParaRPr>
          </a:p>
        </p:txBody>
      </p:sp>
      <p:pic>
        <p:nvPicPr>
          <p:cNvPr id="11" name="Content Placeholder 10">
            <a:extLst>
              <a:ext uri="{FF2B5EF4-FFF2-40B4-BE49-F238E27FC236}">
                <a16:creationId xmlns:a16="http://schemas.microsoft.com/office/drawing/2014/main" id="{E1230C54-802B-B94D-82B9-23529FAF4B23}"/>
              </a:ext>
            </a:extLst>
          </p:cNvPr>
          <p:cNvPicPr>
            <a:picLocks noGrp="1" noChangeAspect="1"/>
          </p:cNvPicPr>
          <p:nvPr>
            <p:ph sz="half" idx="2"/>
          </p:nvPr>
        </p:nvPicPr>
        <p:blipFill>
          <a:blip r:embed="rId3"/>
          <a:stretch>
            <a:fillRect/>
          </a:stretch>
        </p:blipFill>
        <p:spPr>
          <a:xfrm>
            <a:off x="6259111" y="1396687"/>
            <a:ext cx="5515778" cy="3789910"/>
          </a:xfrm>
        </p:spPr>
      </p:pic>
      <p:sp>
        <p:nvSpPr>
          <p:cNvPr id="12" name="TextBox 11">
            <a:extLst>
              <a:ext uri="{FF2B5EF4-FFF2-40B4-BE49-F238E27FC236}">
                <a16:creationId xmlns:a16="http://schemas.microsoft.com/office/drawing/2014/main" id="{E099281D-ADC7-2141-BC16-3DAAF7C2CC5C}"/>
              </a:ext>
            </a:extLst>
          </p:cNvPr>
          <p:cNvSpPr txBox="1"/>
          <p:nvPr/>
        </p:nvSpPr>
        <p:spPr>
          <a:xfrm>
            <a:off x="6071433" y="6552198"/>
            <a:ext cx="4376712"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prstClr val="black"/>
                </a:solidFill>
                <a:effectLst/>
                <a:uLnTx/>
                <a:uFillTx/>
                <a:latin typeface="Calibri" panose="020F0502020204030204"/>
                <a:ea typeface="+mn-ea"/>
                <a:cs typeface="+mn-cs"/>
              </a:rPr>
              <a:t>Image from: https://</a:t>
            </a:r>
            <a:r>
              <a:rPr kumimoji="0" lang="en-US" sz="800" b="0" i="0" u="none" strike="noStrike" kern="1200" cap="none" spc="0" normalizeH="0" baseline="0" noProof="0" dirty="0" err="1">
                <a:ln>
                  <a:noFill/>
                </a:ln>
                <a:solidFill>
                  <a:prstClr val="black"/>
                </a:solidFill>
                <a:effectLst/>
                <a:uLnTx/>
                <a:uFillTx/>
                <a:latin typeface="Calibri" panose="020F0502020204030204"/>
                <a:ea typeface="+mn-ea"/>
                <a:cs typeface="+mn-cs"/>
              </a:rPr>
              <a:t>wiki.rc.hms.harvard.edu</a:t>
            </a:r>
            <a:r>
              <a:rPr kumimoji="0" lang="en-US" sz="800" b="0" i="0" u="none" strike="noStrike" kern="1200" cap="none" spc="0" normalizeH="0" baseline="0" noProof="0" dirty="0">
                <a:ln>
                  <a:noFill/>
                </a:ln>
                <a:solidFill>
                  <a:prstClr val="black"/>
                </a:solidFill>
                <a:effectLst/>
                <a:uLnTx/>
                <a:uFillTx/>
                <a:latin typeface="Calibri" panose="020F0502020204030204"/>
                <a:ea typeface="+mn-ea"/>
                <a:cs typeface="+mn-cs"/>
              </a:rPr>
              <a:t>/display/O2/O2+HPC+Cluster+and+Computing+Nodes+Hardware</a:t>
            </a:r>
          </a:p>
        </p:txBody>
      </p:sp>
    </p:spTree>
    <p:extLst>
      <p:ext uri="{BB962C8B-B14F-4D97-AF65-F5344CB8AC3E}">
        <p14:creationId xmlns:p14="http://schemas.microsoft.com/office/powerpoint/2010/main" val="62245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General terminology</a:t>
            </a:r>
          </a:p>
        </p:txBody>
      </p:sp>
      <p:sp>
        <p:nvSpPr>
          <p:cNvPr id="6" name="Content Placeholder 5"/>
          <p:cNvSpPr>
            <a:spLocks noGrp="1"/>
          </p:cNvSpPr>
          <p:nvPr>
            <p:ph sz="half" idx="1"/>
          </p:nvPr>
        </p:nvSpPr>
        <p:spPr>
          <a:xfrm>
            <a:off x="524656" y="1825624"/>
            <a:ext cx="5258077" cy="5032375"/>
          </a:xfrm>
        </p:spPr>
        <p:txBody>
          <a:bodyPr>
            <a:normAutofit/>
          </a:bodyPr>
          <a:lstStyle/>
          <a:p>
            <a:r>
              <a:rPr lang="en-US" sz="3000" dirty="0">
                <a:solidFill>
                  <a:srgbClr val="FFFF00"/>
                </a:solidFill>
              </a:rPr>
              <a:t>Processor/CPU/Core: </a:t>
            </a:r>
            <a:r>
              <a:rPr lang="en-US" sz="3000" dirty="0"/>
              <a:t>Central Processing Unit – a single processing component within a computer. </a:t>
            </a:r>
            <a:endParaRPr lang="en-US" sz="3000" b="1" dirty="0"/>
          </a:p>
          <a:p>
            <a:r>
              <a:rPr lang="en-US" sz="3000" dirty="0">
                <a:solidFill>
                  <a:srgbClr val="FFFF00"/>
                </a:solidFill>
              </a:rPr>
              <a:t>Parallel Program: </a:t>
            </a:r>
            <a:r>
              <a:rPr lang="en-US" sz="3000" dirty="0"/>
              <a:t>consists of many tasks that can be executed in parallel.</a:t>
            </a:r>
          </a:p>
          <a:p>
            <a:pPr marL="0" indent="0">
              <a:buNone/>
            </a:pPr>
            <a:endParaRPr lang="en-US" dirty="0"/>
          </a:p>
        </p:txBody>
      </p:sp>
      <p:sp>
        <p:nvSpPr>
          <p:cNvPr id="3" name="Slide Number Placeholder 2"/>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BE017B6-6466-CA44-A203-DCC007137B39}" type="slidenum">
              <a:rPr kumimoji="0" lang="en-US" sz="1200" b="0" i="0" u="none" strike="noStrike" kern="1200" cap="none" spc="0" normalizeH="0" baseline="0" noProof="0" smtClean="0">
                <a:ln>
                  <a:noFill/>
                </a:ln>
                <a:solidFill>
                  <a:prstClr val="white">
                    <a:lumMod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white">
                  <a:lumMod val="75000"/>
                </a:prstClr>
              </a:solidFill>
              <a:effectLst/>
              <a:uLnTx/>
              <a:uFillTx/>
              <a:latin typeface="Calibri" panose="020F0502020204030204"/>
              <a:ea typeface="+mn-ea"/>
              <a:cs typeface="+mn-cs"/>
            </a:endParaRPr>
          </a:p>
        </p:txBody>
      </p:sp>
      <p:sp>
        <p:nvSpPr>
          <p:cNvPr id="12" name="TextBox 11">
            <a:extLst>
              <a:ext uri="{FF2B5EF4-FFF2-40B4-BE49-F238E27FC236}">
                <a16:creationId xmlns:a16="http://schemas.microsoft.com/office/drawing/2014/main" id="{E099281D-ADC7-2141-BC16-3DAAF7C2CC5C}"/>
              </a:ext>
            </a:extLst>
          </p:cNvPr>
          <p:cNvSpPr txBox="1"/>
          <p:nvPr/>
        </p:nvSpPr>
        <p:spPr>
          <a:xfrm>
            <a:off x="6071432" y="6457890"/>
            <a:ext cx="4751465"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Image from the Lawrence Livermore National Laboratory Computing: https://</a:t>
            </a:r>
            <a:r>
              <a:rPr kumimoji="0" lang="en-US" sz="1000" b="0" i="0" u="none" strike="noStrike" kern="1200" cap="none" spc="0" normalizeH="0" baseline="0" noProof="0" dirty="0" err="1">
                <a:ln>
                  <a:noFill/>
                </a:ln>
                <a:solidFill>
                  <a:prstClr val="black"/>
                </a:solidFill>
                <a:effectLst/>
                <a:uLnTx/>
                <a:uFillTx/>
                <a:latin typeface="Calibri" panose="020F0502020204030204"/>
                <a:ea typeface="+mn-ea"/>
                <a:cs typeface="+mn-cs"/>
              </a:rPr>
              <a:t>computing.llnl.gov</a:t>
            </a:r>
            <a:r>
              <a:rPr kumimoji="0" lang="en-US" sz="1000" b="0" i="0" u="none" strike="noStrike" kern="1200" cap="none" spc="0" normalizeH="0" baseline="0" noProof="0" dirty="0">
                <a:ln>
                  <a:noFill/>
                </a:ln>
                <a:solidFill>
                  <a:prstClr val="black"/>
                </a:solidFill>
                <a:effectLst/>
                <a:uLnTx/>
                <a:uFillTx/>
                <a:latin typeface="Calibri" panose="020F0502020204030204"/>
                <a:ea typeface="+mn-ea"/>
                <a:cs typeface="+mn-cs"/>
              </a:rPr>
              <a:t>/</a:t>
            </a:r>
            <a:endParaRPr kumimoji="0" lang="en-US" sz="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8" name="Content Placeholder 7">
            <a:extLst>
              <a:ext uri="{FF2B5EF4-FFF2-40B4-BE49-F238E27FC236}">
                <a16:creationId xmlns:a16="http://schemas.microsoft.com/office/drawing/2014/main" id="{713A354D-51E7-6147-8F13-19A10CD1170B}"/>
              </a:ext>
            </a:extLst>
          </p:cNvPr>
          <p:cNvPicPr>
            <a:picLocks noGrp="1" noChangeAspect="1"/>
          </p:cNvPicPr>
          <p:nvPr>
            <p:ph sz="half" idx="2"/>
          </p:nvPr>
        </p:nvPicPr>
        <p:blipFill>
          <a:blip r:embed="rId3"/>
          <a:stretch>
            <a:fillRect/>
          </a:stretch>
        </p:blipFill>
        <p:spPr>
          <a:xfrm>
            <a:off x="6855739" y="836273"/>
            <a:ext cx="4581756" cy="4612301"/>
          </a:xfrm>
        </p:spPr>
      </p:pic>
      <p:sp>
        <p:nvSpPr>
          <p:cNvPr id="9" name="TextBox 8">
            <a:extLst>
              <a:ext uri="{FF2B5EF4-FFF2-40B4-BE49-F238E27FC236}">
                <a16:creationId xmlns:a16="http://schemas.microsoft.com/office/drawing/2014/main" id="{2B951C22-0B0C-DC40-91E3-D8D38A50AAA8}"/>
              </a:ext>
            </a:extLst>
          </p:cNvPr>
          <p:cNvSpPr txBox="1"/>
          <p:nvPr/>
        </p:nvSpPr>
        <p:spPr>
          <a:xfrm>
            <a:off x="6855740" y="365125"/>
            <a:ext cx="4322520"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IBM BG/Q Compute Chip with 18 cores (PU) and 16 L2 Cache units (L2)</a:t>
            </a:r>
          </a:p>
        </p:txBody>
      </p:sp>
    </p:spTree>
    <p:extLst>
      <p:ext uri="{BB962C8B-B14F-4D97-AF65-F5344CB8AC3E}">
        <p14:creationId xmlns:p14="http://schemas.microsoft.com/office/powerpoint/2010/main" val="7259494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1">
            <a:extLst>
              <a:ext uri="{FF2B5EF4-FFF2-40B4-BE49-F238E27FC236}">
                <a16:creationId xmlns:a16="http://schemas.microsoft.com/office/drawing/2014/main" id="{53679C26-2B1C-4561-9B88-84E6639F82B1}"/>
              </a:ext>
            </a:extLst>
          </p:cNvPr>
          <p:cNvSpPr>
            <a:spLocks noGrp="1"/>
          </p:cNvSpPr>
          <p:nvPr>
            <p:ph idx="1"/>
          </p:nvPr>
        </p:nvSpPr>
        <p:spPr>
          <a:xfrm>
            <a:off x="838199" y="1333500"/>
            <a:ext cx="10922001" cy="5056717"/>
          </a:xfrm>
        </p:spPr>
        <p:txBody>
          <a:bodyPr>
            <a:noAutofit/>
          </a:bodyPr>
          <a:lstStyle/>
          <a:p>
            <a:pPr marL="342900" indent="-342900" algn="just">
              <a:buFont typeface="+mj-lt"/>
              <a:buAutoNum type="arabicPeriod"/>
            </a:pPr>
            <a:r>
              <a:rPr lang="en-US" sz="1800" dirty="0"/>
              <a:t>General partitions such as short, express, debug etc. are shared across all users, so </a:t>
            </a:r>
            <a:r>
              <a:rPr lang="en-US" sz="1800" b="1" u="sng" dirty="0"/>
              <a:t>take advantage of your lab’s partition if you have one, </a:t>
            </a:r>
            <a:r>
              <a:rPr lang="en-US" sz="1800" dirty="0"/>
              <a:t>which is exclusive to your lab members.</a:t>
            </a:r>
          </a:p>
          <a:p>
            <a:pPr marL="0" indent="0" algn="just">
              <a:buNone/>
            </a:pPr>
            <a:endParaRPr lang="en-US" sz="1800" dirty="0"/>
          </a:p>
          <a:p>
            <a:pPr marL="0" indent="0" algn="just">
              <a:buNone/>
            </a:pPr>
            <a:r>
              <a:rPr lang="en-US" sz="1800" dirty="0"/>
              <a:t>       For doing this, add the following while submitting jobs </a:t>
            </a:r>
          </a:p>
          <a:p>
            <a:pPr marL="0" indent="0" algn="just">
              <a:buNone/>
            </a:pPr>
            <a:endParaRPr lang="en-US" sz="1800" dirty="0"/>
          </a:p>
          <a:p>
            <a:pPr marL="0" indent="0" algn="just">
              <a:buNone/>
            </a:pPr>
            <a:r>
              <a:rPr lang="en-US" sz="1800" dirty="0"/>
              <a:t>        or</a:t>
            </a:r>
          </a:p>
          <a:p>
            <a:pPr marL="0" indent="0" algn="just">
              <a:buNone/>
            </a:pPr>
            <a:endParaRPr lang="en-US" sz="1800" dirty="0"/>
          </a:p>
          <a:p>
            <a:pPr marL="0" indent="0" algn="just">
              <a:buNone/>
            </a:pPr>
            <a:endParaRPr lang="en-US" sz="1800" dirty="0"/>
          </a:p>
        </p:txBody>
      </p:sp>
      <p:sp>
        <p:nvSpPr>
          <p:cNvPr id="5" name="Slide Number Placeholder 4">
            <a:extLst>
              <a:ext uri="{FF2B5EF4-FFF2-40B4-BE49-F238E27FC236}">
                <a16:creationId xmlns:a16="http://schemas.microsoft.com/office/drawing/2014/main" id="{670FC53E-73B8-3F4B-A109-225EEBE48953}"/>
              </a:ext>
            </a:extLst>
          </p:cNvPr>
          <p:cNvSpPr>
            <a:spLocks noGrp="1"/>
          </p:cNvSpPr>
          <p:nvPr>
            <p:ph type="sldNum" sz="quarter" idx="10"/>
          </p:nvPr>
        </p:nvSpPr>
        <p:spPr>
          <a:xfrm>
            <a:off x="9017000" y="6356350"/>
            <a:ext cx="2743200" cy="365125"/>
          </a:xfrm>
        </p:spPr>
        <p:txBody>
          <a:bodyPr anchor="ctr">
            <a:normAutofit/>
          </a:bodyPr>
          <a:lstStyle/>
          <a:p>
            <a:pPr>
              <a:spcAft>
                <a:spcPts val="600"/>
              </a:spcAft>
            </a:pPr>
            <a:fld id="{2BE017B6-6466-CA44-A203-DCC007137B39}" type="slidenum">
              <a:rPr lang="en-US" smtClean="0"/>
              <a:pPr>
                <a:spcAft>
                  <a:spcPts val="600"/>
                </a:spcAft>
              </a:pPr>
              <a:t>7</a:t>
            </a:fld>
            <a:endParaRPr lang="en-US"/>
          </a:p>
        </p:txBody>
      </p:sp>
      <p:sp>
        <p:nvSpPr>
          <p:cNvPr id="7" name="Title 3">
            <a:extLst>
              <a:ext uri="{FF2B5EF4-FFF2-40B4-BE49-F238E27FC236}">
                <a16:creationId xmlns:a16="http://schemas.microsoft.com/office/drawing/2014/main" id="{85E03FF6-1300-A14E-A756-1DDB76185340}"/>
              </a:ext>
            </a:extLst>
          </p:cNvPr>
          <p:cNvSpPr>
            <a:spLocks noGrp="1"/>
          </p:cNvSpPr>
          <p:nvPr>
            <p:ph type="title"/>
          </p:nvPr>
        </p:nvSpPr>
        <p:spPr>
          <a:xfrm>
            <a:off x="838200" y="9525"/>
            <a:ext cx="11140440" cy="1060253"/>
          </a:xfrm>
        </p:spPr>
        <p:txBody>
          <a:bodyPr/>
          <a:lstStyle/>
          <a:p>
            <a:r>
              <a:rPr lang="en-US" dirty="0"/>
              <a:t>Best practices for efficient resource utilization</a:t>
            </a:r>
          </a:p>
        </p:txBody>
      </p:sp>
      <p:sp>
        <p:nvSpPr>
          <p:cNvPr id="6" name="TextBox 5">
            <a:extLst>
              <a:ext uri="{FF2B5EF4-FFF2-40B4-BE49-F238E27FC236}">
                <a16:creationId xmlns:a16="http://schemas.microsoft.com/office/drawing/2014/main" id="{DA9C3178-0900-E342-8D0D-19ECA079C88E}"/>
              </a:ext>
            </a:extLst>
          </p:cNvPr>
          <p:cNvSpPr txBox="1"/>
          <p:nvPr/>
        </p:nvSpPr>
        <p:spPr>
          <a:xfrm>
            <a:off x="1283783" y="2713764"/>
            <a:ext cx="10476417" cy="307777"/>
          </a:xfrm>
          <a:prstGeom prst="rect">
            <a:avLst/>
          </a:prstGeom>
          <a:solidFill>
            <a:schemeClr val="bg1">
              <a:lumMod val="95000"/>
            </a:schemeClr>
          </a:solidFill>
        </p:spPr>
        <p:txBody>
          <a:bodyPr wrap="square" rtlCol="0">
            <a:spAutoFit/>
          </a:bodyPr>
          <a:lstStyle/>
          <a:p>
            <a:pPr algn="just"/>
            <a:r>
              <a:rPr lang="en-US" sz="1400" dirty="0">
                <a:latin typeface="Consolas" panose="020B0609020204030204" pitchFamily="49" charset="0"/>
                <a:cs typeface="Consolas" panose="020B0609020204030204" pitchFamily="49" charset="0"/>
              </a:rPr>
              <a:t>#SBATCH -p &lt;PI-partition-name&gt;</a:t>
            </a:r>
          </a:p>
        </p:txBody>
      </p:sp>
      <p:sp>
        <p:nvSpPr>
          <p:cNvPr id="8" name="TextBox 7">
            <a:extLst>
              <a:ext uri="{FF2B5EF4-FFF2-40B4-BE49-F238E27FC236}">
                <a16:creationId xmlns:a16="http://schemas.microsoft.com/office/drawing/2014/main" id="{AE82F667-7ED7-E147-A4F8-ED915BC18652}"/>
              </a:ext>
            </a:extLst>
          </p:cNvPr>
          <p:cNvSpPr txBox="1"/>
          <p:nvPr/>
        </p:nvSpPr>
        <p:spPr>
          <a:xfrm>
            <a:off x="1283782" y="3528398"/>
            <a:ext cx="10761680" cy="307777"/>
          </a:xfrm>
          <a:prstGeom prst="rect">
            <a:avLst/>
          </a:prstGeom>
          <a:solidFill>
            <a:schemeClr val="bg1">
              <a:lumMod val="95000"/>
            </a:schemeClr>
          </a:solidFill>
        </p:spPr>
        <p:txBody>
          <a:bodyPr wrap="square" rtlCol="0">
            <a:spAutoFit/>
          </a:bodyPr>
          <a:lstStyle/>
          <a:p>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srun</a:t>
            </a:r>
            <a:r>
              <a:rPr lang="en-US" sz="1400" dirty="0">
                <a:latin typeface="Consolas" panose="020B0609020204030204" pitchFamily="49" charset="0"/>
                <a:cs typeface="Consolas" panose="020B0609020204030204" pitchFamily="49" charset="0"/>
              </a:rPr>
              <a:t> --partition=&lt;PI-partition-name&gt; --nodes 1 --</a:t>
            </a:r>
            <a:r>
              <a:rPr lang="en-US" sz="1400" dirty="0" err="1">
                <a:latin typeface="Consolas" panose="020B0609020204030204" pitchFamily="49" charset="0"/>
                <a:cs typeface="Consolas" panose="020B0609020204030204" pitchFamily="49" charset="0"/>
              </a:rPr>
              <a:t>cpus</a:t>
            </a:r>
            <a:r>
              <a:rPr lang="en-US" sz="1400" dirty="0">
                <a:latin typeface="Consolas" panose="020B0609020204030204" pitchFamily="49" charset="0"/>
                <a:cs typeface="Consolas" panose="020B0609020204030204" pitchFamily="49" charset="0"/>
              </a:rPr>
              <a:t>-per-task 2 --mem=1G --time=01:00:00 --</a:t>
            </a:r>
            <a:r>
              <a:rPr lang="en-US" sz="1400" dirty="0" err="1">
                <a:latin typeface="Consolas" panose="020B0609020204030204" pitchFamily="49" charset="0"/>
                <a:cs typeface="Consolas" panose="020B0609020204030204" pitchFamily="49" charset="0"/>
              </a:rPr>
              <a:t>pty</a:t>
            </a:r>
            <a:r>
              <a:rPr lang="en-US" sz="1400" dirty="0">
                <a:latin typeface="Consolas" panose="020B0609020204030204" pitchFamily="49" charset="0"/>
                <a:cs typeface="Consolas" panose="020B0609020204030204" pitchFamily="49" charset="0"/>
              </a:rPr>
              <a:t> /bin/bash</a:t>
            </a:r>
          </a:p>
        </p:txBody>
      </p:sp>
      <p:sp>
        <p:nvSpPr>
          <p:cNvPr id="2" name="TextBox 1">
            <a:extLst>
              <a:ext uri="{FF2B5EF4-FFF2-40B4-BE49-F238E27FC236}">
                <a16:creationId xmlns:a16="http://schemas.microsoft.com/office/drawing/2014/main" id="{7BEE2EF2-2B8E-5843-8C30-D89498DB4D3E}"/>
              </a:ext>
            </a:extLst>
          </p:cNvPr>
          <p:cNvSpPr txBox="1"/>
          <p:nvPr/>
        </p:nvSpPr>
        <p:spPr>
          <a:xfrm>
            <a:off x="1254369" y="4790030"/>
            <a:ext cx="10937631" cy="307777"/>
          </a:xfrm>
          <a:prstGeom prst="rect">
            <a:avLst/>
          </a:prstGeom>
          <a:noFill/>
        </p:spPr>
        <p:txBody>
          <a:bodyPr wrap="square" rtlCol="0">
            <a:spAutoFit/>
          </a:bodyPr>
          <a:lstStyle/>
          <a:p>
            <a:r>
              <a:rPr lang="en-US" sz="1400" dirty="0"/>
              <a:t>For further details, please check </a:t>
            </a:r>
            <a:r>
              <a:rPr lang="en-US" sz="1400" dirty="0">
                <a:hlinkClick r:id="rId3"/>
              </a:rPr>
              <a:t>https://rc-docs.northeastern.edu/en/latest/hardware/partitions.html</a:t>
            </a:r>
            <a:r>
              <a:rPr lang="en-US" sz="1400" dirty="0"/>
              <a:t> or email </a:t>
            </a:r>
            <a:r>
              <a:rPr lang="en-US" sz="1400" dirty="0" err="1"/>
              <a:t>rchelp@northeastern.edu</a:t>
            </a:r>
            <a:endParaRPr lang="en-US" sz="1400" dirty="0"/>
          </a:p>
        </p:txBody>
      </p:sp>
    </p:spTree>
    <p:extLst>
      <p:ext uri="{BB962C8B-B14F-4D97-AF65-F5344CB8AC3E}">
        <p14:creationId xmlns:p14="http://schemas.microsoft.com/office/powerpoint/2010/main" val="636562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30C4155-E770-EC46-B85C-CE047D65A16C}"/>
              </a:ext>
            </a:extLst>
          </p:cNvPr>
          <p:cNvSpPr>
            <a:spLocks noGrp="1"/>
          </p:cNvSpPr>
          <p:nvPr>
            <p:ph idx="1"/>
          </p:nvPr>
        </p:nvSpPr>
        <p:spPr/>
        <p:txBody>
          <a:bodyPr/>
          <a:lstStyle/>
          <a:p>
            <a:pPr marL="352425" indent="-352425" algn="just">
              <a:buNone/>
            </a:pPr>
            <a:r>
              <a:rPr lang="en-US" sz="1800" dirty="0"/>
              <a:t>2.    </a:t>
            </a:r>
            <a:r>
              <a:rPr lang="en-US" sz="1800" b="1" u="sng" dirty="0"/>
              <a:t>Perform benchmarking</a:t>
            </a:r>
            <a:r>
              <a:rPr lang="en-US" sz="1800" dirty="0"/>
              <a:t> i.e., run a few test jobs to assess resource utilization after they complete. Use the      ‘</a:t>
            </a:r>
            <a:r>
              <a:rPr lang="en-US" sz="1800" dirty="0" err="1"/>
              <a:t>seff</a:t>
            </a:r>
            <a:r>
              <a:rPr lang="en-US" sz="1800" dirty="0"/>
              <a:t> &lt;</a:t>
            </a:r>
            <a:r>
              <a:rPr lang="en-US" sz="1800" dirty="0" err="1"/>
              <a:t>jobid</a:t>
            </a:r>
            <a:r>
              <a:rPr lang="en-US" sz="1800" dirty="0"/>
              <a:t>&gt;’ command for this on your test jobs</a:t>
            </a:r>
          </a:p>
          <a:p>
            <a:pPr marL="0" indent="0" algn="just">
              <a:buNone/>
            </a:pPr>
            <a:endParaRPr lang="en-US" sz="1000" dirty="0"/>
          </a:p>
          <a:p>
            <a:pPr marL="457200" lvl="1" indent="0" algn="just">
              <a:buNone/>
            </a:pPr>
            <a:endParaRPr lang="en-US" sz="1600" dirty="0"/>
          </a:p>
          <a:p>
            <a:pPr marL="457200" lvl="1" indent="0" algn="just">
              <a:buNone/>
            </a:pPr>
            <a:endParaRPr lang="en-US" sz="1600" dirty="0"/>
          </a:p>
          <a:p>
            <a:pPr marL="457200" lvl="1" indent="0" algn="just">
              <a:buNone/>
            </a:pPr>
            <a:r>
              <a:rPr lang="en-US" sz="1600" dirty="0"/>
              <a:t>Job ID: 18224522</a:t>
            </a:r>
          </a:p>
          <a:p>
            <a:pPr marL="457200" lvl="1" indent="0" algn="just">
              <a:buNone/>
            </a:pPr>
            <a:r>
              <a:rPr lang="en-US" sz="1600" dirty="0"/>
              <a:t>Cluster: discovery</a:t>
            </a:r>
          </a:p>
          <a:p>
            <a:pPr marL="457200" lvl="1" indent="0" algn="just">
              <a:buNone/>
            </a:pPr>
            <a:r>
              <a:rPr lang="en-US" sz="1600" dirty="0"/>
              <a:t>User/Group: </a:t>
            </a:r>
            <a:r>
              <a:rPr lang="en-US" sz="1600" dirty="0" err="1"/>
              <a:t>s.sekar</a:t>
            </a:r>
            <a:r>
              <a:rPr lang="en-US" sz="1600" dirty="0"/>
              <a:t>/users</a:t>
            </a:r>
          </a:p>
          <a:p>
            <a:pPr marL="457200" lvl="1" indent="0" algn="just">
              <a:buNone/>
            </a:pPr>
            <a:r>
              <a:rPr lang="en-US" sz="1600" dirty="0"/>
              <a:t>State: COMPLETED (exit code 0)</a:t>
            </a:r>
          </a:p>
          <a:p>
            <a:pPr marL="457200" lvl="1" indent="0" algn="just">
              <a:buNone/>
            </a:pPr>
            <a:r>
              <a:rPr lang="en-US" sz="1600" dirty="0"/>
              <a:t>Nodes: 1</a:t>
            </a:r>
          </a:p>
          <a:p>
            <a:pPr marL="457200" lvl="1" indent="0" algn="just">
              <a:buNone/>
            </a:pPr>
            <a:r>
              <a:rPr lang="en-US" sz="1600" dirty="0"/>
              <a:t>Cores per node: 64</a:t>
            </a:r>
          </a:p>
          <a:p>
            <a:pPr marL="457200" lvl="1" indent="0" algn="just">
              <a:buNone/>
            </a:pPr>
            <a:r>
              <a:rPr lang="en-US" sz="1600" dirty="0"/>
              <a:t>CPU Utilized: 22-04:58:07</a:t>
            </a:r>
          </a:p>
          <a:p>
            <a:pPr marL="457200" lvl="1" indent="0" algn="just">
              <a:buNone/>
            </a:pPr>
            <a:r>
              <a:rPr lang="en-US" sz="1600" b="1" dirty="0">
                <a:highlight>
                  <a:srgbClr val="FFFF00"/>
                </a:highlight>
              </a:rPr>
              <a:t>CPU Efficiency: 90.82% of 24-10:51:44 core-</a:t>
            </a:r>
            <a:r>
              <a:rPr lang="en-US" sz="1600" b="1" dirty="0" err="1">
                <a:highlight>
                  <a:srgbClr val="FFFF00"/>
                </a:highlight>
              </a:rPr>
              <a:t>walltime</a:t>
            </a:r>
            <a:endParaRPr lang="en-US" sz="1600" b="1" dirty="0">
              <a:highlight>
                <a:srgbClr val="FFFF00"/>
              </a:highlight>
            </a:endParaRPr>
          </a:p>
          <a:p>
            <a:pPr marL="457200" lvl="1" indent="0" algn="just">
              <a:buNone/>
            </a:pPr>
            <a:r>
              <a:rPr lang="en-US" sz="1600" dirty="0"/>
              <a:t>Job Wall-clock time: 09:10:11</a:t>
            </a:r>
          </a:p>
          <a:p>
            <a:pPr marL="457200" lvl="1" indent="0" algn="just">
              <a:buNone/>
            </a:pPr>
            <a:r>
              <a:rPr lang="en-US" sz="1600" b="1" dirty="0">
                <a:highlight>
                  <a:srgbClr val="FFFF00"/>
                </a:highlight>
              </a:rPr>
              <a:t>Memory Utilized: 86.83 GB</a:t>
            </a:r>
          </a:p>
          <a:p>
            <a:pPr marL="457200" lvl="1" indent="0" algn="just">
              <a:buNone/>
            </a:pPr>
            <a:r>
              <a:rPr lang="en-US" sz="1600" b="1" dirty="0">
                <a:highlight>
                  <a:srgbClr val="FFFF00"/>
                </a:highlight>
              </a:rPr>
              <a:t>Memory Efficiency: 17.37% of 500.00 GB</a:t>
            </a:r>
          </a:p>
          <a:p>
            <a:endParaRPr lang="en-US" dirty="0"/>
          </a:p>
        </p:txBody>
      </p:sp>
      <p:sp>
        <p:nvSpPr>
          <p:cNvPr id="3" name="Slide Number Placeholder 2">
            <a:extLst>
              <a:ext uri="{FF2B5EF4-FFF2-40B4-BE49-F238E27FC236}">
                <a16:creationId xmlns:a16="http://schemas.microsoft.com/office/drawing/2014/main" id="{43F28334-FDDC-A84A-87BE-C4F18282F7F8}"/>
              </a:ext>
            </a:extLst>
          </p:cNvPr>
          <p:cNvSpPr>
            <a:spLocks noGrp="1"/>
          </p:cNvSpPr>
          <p:nvPr>
            <p:ph type="sldNum" sz="quarter" idx="10"/>
          </p:nvPr>
        </p:nvSpPr>
        <p:spPr/>
        <p:txBody>
          <a:bodyPr/>
          <a:lstStyle/>
          <a:p>
            <a:fld id="{2BE017B6-6466-CA44-A203-DCC007137B39}" type="slidenum">
              <a:rPr lang="en-US" smtClean="0"/>
              <a:pPr/>
              <a:t>8</a:t>
            </a:fld>
            <a:endParaRPr lang="en-US" dirty="0"/>
          </a:p>
        </p:txBody>
      </p:sp>
      <p:sp>
        <p:nvSpPr>
          <p:cNvPr id="5" name="Title 3">
            <a:extLst>
              <a:ext uri="{FF2B5EF4-FFF2-40B4-BE49-F238E27FC236}">
                <a16:creationId xmlns:a16="http://schemas.microsoft.com/office/drawing/2014/main" id="{99F0BD2D-E212-CF4F-B5A7-53EF7D0CE64F}"/>
              </a:ext>
            </a:extLst>
          </p:cNvPr>
          <p:cNvSpPr>
            <a:spLocks noGrp="1"/>
          </p:cNvSpPr>
          <p:nvPr>
            <p:ph type="title"/>
          </p:nvPr>
        </p:nvSpPr>
        <p:spPr>
          <a:xfrm>
            <a:off x="838200" y="9525"/>
            <a:ext cx="11140440" cy="1060253"/>
          </a:xfrm>
        </p:spPr>
        <p:txBody>
          <a:bodyPr/>
          <a:lstStyle/>
          <a:p>
            <a:r>
              <a:rPr lang="en-US" dirty="0"/>
              <a:t>Best practices for efficient resource utilization</a:t>
            </a:r>
          </a:p>
        </p:txBody>
      </p:sp>
      <p:sp>
        <p:nvSpPr>
          <p:cNvPr id="6" name="TextBox 5">
            <a:extLst>
              <a:ext uri="{FF2B5EF4-FFF2-40B4-BE49-F238E27FC236}">
                <a16:creationId xmlns:a16="http://schemas.microsoft.com/office/drawing/2014/main" id="{737201AA-437E-BF49-B3EF-E669A54A8C3D}"/>
              </a:ext>
            </a:extLst>
          </p:cNvPr>
          <p:cNvSpPr txBox="1"/>
          <p:nvPr/>
        </p:nvSpPr>
        <p:spPr>
          <a:xfrm>
            <a:off x="1371600" y="2352355"/>
            <a:ext cx="4249615" cy="338554"/>
          </a:xfrm>
          <a:prstGeom prst="rect">
            <a:avLst/>
          </a:prstGeom>
          <a:solidFill>
            <a:schemeClr val="bg1">
              <a:lumMod val="95000"/>
            </a:schemeClr>
          </a:solidFill>
        </p:spPr>
        <p:txBody>
          <a:bodyPr wrap="square" rtlCol="0">
            <a:spAutoFit/>
          </a:bodyPr>
          <a:lstStyle/>
          <a:p>
            <a:pPr marL="7938" lvl="1"/>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seff</a:t>
            </a:r>
            <a:r>
              <a:rPr lang="en-US" sz="1600" dirty="0">
                <a:latin typeface="Consolas" panose="020B0609020204030204" pitchFamily="49" charset="0"/>
                <a:cs typeface="Consolas" panose="020B0609020204030204" pitchFamily="49" charset="0"/>
              </a:rPr>
              <a:t> 18224522</a:t>
            </a:r>
          </a:p>
        </p:txBody>
      </p:sp>
    </p:spTree>
    <p:extLst>
      <p:ext uri="{BB962C8B-B14F-4D97-AF65-F5344CB8AC3E}">
        <p14:creationId xmlns:p14="http://schemas.microsoft.com/office/powerpoint/2010/main" val="3874228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772DEC9-CCCA-B34E-9631-6649FC6436CD}"/>
              </a:ext>
            </a:extLst>
          </p:cNvPr>
          <p:cNvSpPr>
            <a:spLocks noGrp="1"/>
          </p:cNvSpPr>
          <p:nvPr>
            <p:ph idx="1"/>
          </p:nvPr>
        </p:nvSpPr>
        <p:spPr>
          <a:xfrm>
            <a:off x="838200" y="1333500"/>
            <a:ext cx="10751545" cy="5056717"/>
          </a:xfrm>
        </p:spPr>
        <p:txBody>
          <a:bodyPr>
            <a:normAutofit fontScale="70000" lnSpcReduction="20000"/>
          </a:bodyPr>
          <a:lstStyle/>
          <a:p>
            <a:pPr marL="234950" indent="-234950">
              <a:lnSpc>
                <a:spcPct val="120000"/>
              </a:lnSpc>
              <a:buNone/>
            </a:pPr>
            <a:r>
              <a:rPr lang="en-US" sz="2400" dirty="0"/>
              <a:t>3. When submitting jobs, you can specify specific hardware features required using the </a:t>
            </a:r>
            <a:r>
              <a:rPr lang="en-US" sz="2400" b="1" dirty="0"/>
              <a:t> </a:t>
            </a:r>
            <a:r>
              <a:rPr lang="en-US" sz="2400" b="1" u="sng" dirty="0"/>
              <a:t>--constraint= </a:t>
            </a:r>
            <a:r>
              <a:rPr lang="en-US" sz="2400" dirty="0"/>
              <a:t>flag. You can list    out the available features and their corresponding information as below:</a:t>
            </a:r>
          </a:p>
          <a:p>
            <a:pPr marL="0" indent="0">
              <a:buNone/>
            </a:pPr>
            <a:r>
              <a:rPr lang="en-US" sz="1800" dirty="0"/>
              <a:t>                                   </a:t>
            </a:r>
            <a:endParaRPr lang="en-US" dirty="0"/>
          </a:p>
          <a:p>
            <a:pPr marL="0" indent="0">
              <a:buNone/>
            </a:pPr>
            <a:endParaRPr lang="en-US" sz="2400"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sz="1200" dirty="0"/>
          </a:p>
          <a:p>
            <a:pPr>
              <a:lnSpc>
                <a:spcPct val="120000"/>
              </a:lnSpc>
            </a:pPr>
            <a:r>
              <a:rPr lang="en-US" sz="2400" dirty="0"/>
              <a:t>However, remember that using a constraint can mean that you may wait longer for your job to start, as the scheduler will need to find and allocate the appropriate hardware that you have specified for your job.</a:t>
            </a:r>
          </a:p>
          <a:p>
            <a:pPr marL="0" indent="0">
              <a:buNone/>
            </a:pPr>
            <a:endParaRPr lang="en-US" sz="1200" dirty="0"/>
          </a:p>
          <a:p>
            <a:pPr marL="0" indent="0">
              <a:buNone/>
            </a:pPr>
            <a:r>
              <a:rPr lang="en-US" sz="1300" b="1" dirty="0"/>
              <a:t>source: https://</a:t>
            </a:r>
            <a:r>
              <a:rPr lang="en-US" sz="1300" b="1" dirty="0" err="1"/>
              <a:t>rc-docs.northeastern.edu</a:t>
            </a:r>
            <a:r>
              <a:rPr lang="en-US" sz="1300" b="1" dirty="0"/>
              <a:t>/</a:t>
            </a:r>
            <a:r>
              <a:rPr lang="en-US" sz="1300" b="1" dirty="0" err="1"/>
              <a:t>en</a:t>
            </a:r>
            <a:r>
              <a:rPr lang="en-US" sz="1300" b="1" dirty="0"/>
              <a:t>/latest/hardware/</a:t>
            </a:r>
            <a:r>
              <a:rPr lang="en-US" sz="1300" b="1" dirty="0" err="1"/>
              <a:t>hardware_overview.html#hardware-overview</a:t>
            </a:r>
            <a:r>
              <a:rPr lang="en-US" sz="1300" b="1" dirty="0"/>
              <a:t>    </a:t>
            </a:r>
          </a:p>
        </p:txBody>
      </p:sp>
      <p:sp>
        <p:nvSpPr>
          <p:cNvPr id="3" name="Slide Number Placeholder 2">
            <a:extLst>
              <a:ext uri="{FF2B5EF4-FFF2-40B4-BE49-F238E27FC236}">
                <a16:creationId xmlns:a16="http://schemas.microsoft.com/office/drawing/2014/main" id="{2AE9ACA3-32F1-CC48-875A-66ADA4B661BB}"/>
              </a:ext>
            </a:extLst>
          </p:cNvPr>
          <p:cNvSpPr>
            <a:spLocks noGrp="1"/>
          </p:cNvSpPr>
          <p:nvPr>
            <p:ph type="sldNum" sz="quarter" idx="10"/>
          </p:nvPr>
        </p:nvSpPr>
        <p:spPr/>
        <p:txBody>
          <a:bodyPr/>
          <a:lstStyle/>
          <a:p>
            <a:fld id="{2BE017B6-6466-CA44-A203-DCC007137B39}" type="slidenum">
              <a:rPr lang="en-US" smtClean="0"/>
              <a:pPr/>
              <a:t>9</a:t>
            </a:fld>
            <a:endParaRPr lang="en-US" dirty="0"/>
          </a:p>
        </p:txBody>
      </p:sp>
      <p:graphicFrame>
        <p:nvGraphicFramePr>
          <p:cNvPr id="6" name="Table 5">
            <a:extLst>
              <a:ext uri="{FF2B5EF4-FFF2-40B4-BE49-F238E27FC236}">
                <a16:creationId xmlns:a16="http://schemas.microsoft.com/office/drawing/2014/main" id="{DAE22158-CBF1-4847-9D54-0063AEFB8AAE}"/>
              </a:ext>
            </a:extLst>
          </p:cNvPr>
          <p:cNvGraphicFramePr>
            <a:graphicFrameLocks noGrp="1"/>
          </p:cNvGraphicFramePr>
          <p:nvPr>
            <p:extLst>
              <p:ext uri="{D42A27DB-BD31-4B8C-83A1-F6EECF244321}">
                <p14:modId xmlns:p14="http://schemas.microsoft.com/office/powerpoint/2010/main" val="3550477186"/>
              </p:ext>
            </p:extLst>
          </p:nvPr>
        </p:nvGraphicFramePr>
        <p:xfrm>
          <a:off x="2331744" y="2417667"/>
          <a:ext cx="6044340" cy="2418832"/>
        </p:xfrm>
        <a:graphic>
          <a:graphicData uri="http://schemas.openxmlformats.org/drawingml/2006/table">
            <a:tbl>
              <a:tblPr>
                <a:tableStyleId>{5C22544A-7EE6-4342-B048-85BDC9FD1C3A}</a:tableStyleId>
              </a:tblPr>
              <a:tblGrid>
                <a:gridCol w="1208868">
                  <a:extLst>
                    <a:ext uri="{9D8B030D-6E8A-4147-A177-3AD203B41FA5}">
                      <a16:colId xmlns:a16="http://schemas.microsoft.com/office/drawing/2014/main" val="1453522045"/>
                    </a:ext>
                  </a:extLst>
                </a:gridCol>
                <a:gridCol w="1208868">
                  <a:extLst>
                    <a:ext uri="{9D8B030D-6E8A-4147-A177-3AD203B41FA5}">
                      <a16:colId xmlns:a16="http://schemas.microsoft.com/office/drawing/2014/main" val="1712824886"/>
                    </a:ext>
                  </a:extLst>
                </a:gridCol>
                <a:gridCol w="976394">
                  <a:extLst>
                    <a:ext uri="{9D8B030D-6E8A-4147-A177-3AD203B41FA5}">
                      <a16:colId xmlns:a16="http://schemas.microsoft.com/office/drawing/2014/main" val="92305439"/>
                    </a:ext>
                  </a:extLst>
                </a:gridCol>
                <a:gridCol w="1139125">
                  <a:extLst>
                    <a:ext uri="{9D8B030D-6E8A-4147-A177-3AD203B41FA5}">
                      <a16:colId xmlns:a16="http://schemas.microsoft.com/office/drawing/2014/main" val="1503444218"/>
                    </a:ext>
                  </a:extLst>
                </a:gridCol>
                <a:gridCol w="1511085">
                  <a:extLst>
                    <a:ext uri="{9D8B030D-6E8A-4147-A177-3AD203B41FA5}">
                      <a16:colId xmlns:a16="http://schemas.microsoft.com/office/drawing/2014/main" val="1155897131"/>
                    </a:ext>
                  </a:extLst>
                </a:gridCol>
              </a:tblGrid>
              <a:tr h="302354">
                <a:tc>
                  <a:txBody>
                    <a:bodyPr/>
                    <a:lstStyle/>
                    <a:p>
                      <a:pPr algn="ctr" fontAlgn="b"/>
                      <a:r>
                        <a:rPr lang="en-US" sz="1200" b="1" u="none" strike="noStrike" dirty="0">
                          <a:effectLst/>
                        </a:rPr>
                        <a:t>NODES  </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            CPUS </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MEMORY </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NODES(A/I)</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AVAIL_FEATURES      </a:t>
                      </a:r>
                      <a:endParaRPr lang="en-US" sz="12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809103085"/>
                  </a:ext>
                </a:extLst>
              </a:tr>
              <a:tr h="302354">
                <a:tc>
                  <a:txBody>
                    <a:bodyPr/>
                    <a:lstStyle/>
                    <a:p>
                      <a:pPr algn="ctr" fontAlgn="b"/>
                      <a:r>
                        <a:rPr lang="en-US" sz="1200" u="none" strike="noStrike">
                          <a:effectLst/>
                        </a:rPr>
                        <a:t>175    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            24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109000+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144/9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lenovo,rapl,haswell </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216247221"/>
                  </a:ext>
                </a:extLst>
              </a:tr>
              <a:tr h="302354">
                <a:tc>
                  <a:txBody>
                    <a:bodyPr/>
                    <a:lstStyle/>
                    <a:p>
                      <a:pPr algn="ctr" fontAlgn="b"/>
                      <a:r>
                        <a:rPr lang="en-US" sz="1200" u="none" strike="noStrike">
                          <a:effectLst/>
                        </a:rPr>
                        <a:t>429    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            28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256000+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317/41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broadwell           </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375872335"/>
                  </a:ext>
                </a:extLst>
              </a:tr>
              <a:tr h="302354">
                <a:tc>
                  <a:txBody>
                    <a:bodyPr/>
                    <a:lstStyle/>
                    <a:p>
                      <a:pPr algn="ctr" fontAlgn="b"/>
                      <a:r>
                        <a:rPr lang="en-US" sz="1200" u="none" strike="noStrike">
                          <a:effectLst/>
                        </a:rPr>
                        <a:t>20     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            128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512000 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19/0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dirty="0">
                          <a:effectLst/>
                        </a:rPr>
                        <a:t>zen2,ib             </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73354367"/>
                  </a:ext>
                </a:extLst>
              </a:tr>
              <a:tr h="302354">
                <a:tc>
                  <a:txBody>
                    <a:bodyPr/>
                    <a:lstStyle/>
                    <a:p>
                      <a:pPr algn="ctr" fontAlgn="b"/>
                      <a:r>
                        <a:rPr lang="en-US" sz="1200" u="none" strike="noStrike">
                          <a:effectLst/>
                        </a:rPr>
                        <a:t>4      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            16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384000 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4/0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sandybridge,largemem</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93065590"/>
                  </a:ext>
                </a:extLst>
              </a:tr>
              <a:tr h="302354">
                <a:tc>
                  <a:txBody>
                    <a:bodyPr/>
                    <a:lstStyle/>
                    <a:p>
                      <a:pPr algn="ctr" fontAlgn="b"/>
                      <a:r>
                        <a:rPr lang="en-US" sz="1200" u="none" strike="noStrike">
                          <a:effectLst/>
                        </a:rPr>
                        <a:t>1      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            20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128000 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ivybridge           </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81761216"/>
                  </a:ext>
                </a:extLst>
              </a:tr>
              <a:tr h="302354">
                <a:tc>
                  <a:txBody>
                    <a:bodyPr/>
                    <a:lstStyle/>
                    <a:p>
                      <a:pPr algn="ctr" fontAlgn="b"/>
                      <a:r>
                        <a:rPr lang="en-US" sz="1200" u="none" strike="noStrike">
                          <a:effectLst/>
                        </a:rPr>
                        <a:t>128    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            56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186000 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116/1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ib,cascadelake      </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042549015"/>
                  </a:ext>
                </a:extLst>
              </a:tr>
              <a:tr h="302354">
                <a:tc>
                  <a:txBody>
                    <a:bodyPr/>
                    <a:lstStyle/>
                    <a:p>
                      <a:pPr algn="ctr" fontAlgn="b"/>
                      <a:r>
                        <a:rPr lang="en-US" sz="1200" u="none" strike="noStrike">
                          <a:effectLst/>
                        </a:rPr>
                        <a:t>2      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            224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dirty="0">
                          <a:effectLst/>
                        </a:rPr>
                        <a:t>3094534</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2/0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dirty="0" err="1">
                          <a:effectLst/>
                        </a:rPr>
                        <a:t>cascadelake,ib</a:t>
                      </a:r>
                      <a:r>
                        <a:rPr lang="en-US" sz="1200" u="none" strike="noStrike" dirty="0">
                          <a:effectLst/>
                        </a:rPr>
                        <a:t>   </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501137394"/>
                  </a:ext>
                </a:extLst>
              </a:tr>
            </a:tbl>
          </a:graphicData>
        </a:graphic>
      </p:graphicFrame>
      <p:sp>
        <p:nvSpPr>
          <p:cNvPr id="8" name="Title 3">
            <a:extLst>
              <a:ext uri="{FF2B5EF4-FFF2-40B4-BE49-F238E27FC236}">
                <a16:creationId xmlns:a16="http://schemas.microsoft.com/office/drawing/2014/main" id="{B757FD0D-BE40-FB48-903E-45FA1D3E382B}"/>
              </a:ext>
            </a:extLst>
          </p:cNvPr>
          <p:cNvSpPr>
            <a:spLocks noGrp="1"/>
          </p:cNvSpPr>
          <p:nvPr>
            <p:ph type="title"/>
          </p:nvPr>
        </p:nvSpPr>
        <p:spPr>
          <a:xfrm>
            <a:off x="838200" y="9525"/>
            <a:ext cx="11140440" cy="1060253"/>
          </a:xfrm>
        </p:spPr>
        <p:txBody>
          <a:bodyPr/>
          <a:lstStyle/>
          <a:p>
            <a:r>
              <a:rPr lang="en-US" dirty="0"/>
              <a:t>Best practices for efficient resource utilization</a:t>
            </a:r>
          </a:p>
        </p:txBody>
      </p:sp>
      <p:sp>
        <p:nvSpPr>
          <p:cNvPr id="9" name="TextBox 8">
            <a:extLst>
              <a:ext uri="{FF2B5EF4-FFF2-40B4-BE49-F238E27FC236}">
                <a16:creationId xmlns:a16="http://schemas.microsoft.com/office/drawing/2014/main" id="{0C8DD1B7-9D05-0049-9E80-40C67C520DDF}"/>
              </a:ext>
            </a:extLst>
          </p:cNvPr>
          <p:cNvSpPr txBox="1"/>
          <p:nvPr/>
        </p:nvSpPr>
        <p:spPr>
          <a:xfrm>
            <a:off x="8613495" y="3105834"/>
            <a:ext cx="2493522" cy="646331"/>
          </a:xfrm>
          <a:prstGeom prst="rect">
            <a:avLst/>
          </a:prstGeom>
          <a:noFill/>
        </p:spPr>
        <p:txBody>
          <a:bodyPr wrap="square" rtlCol="0">
            <a:spAutoFit/>
          </a:bodyPr>
          <a:lstStyle/>
          <a:p>
            <a:r>
              <a:rPr lang="en-US" dirty="0"/>
              <a:t>Specify one of this in the --constraint option </a:t>
            </a:r>
          </a:p>
        </p:txBody>
      </p:sp>
      <p:cxnSp>
        <p:nvCxnSpPr>
          <p:cNvPr id="11" name="Elbow Connector 10">
            <a:extLst>
              <a:ext uri="{FF2B5EF4-FFF2-40B4-BE49-F238E27FC236}">
                <a16:creationId xmlns:a16="http://schemas.microsoft.com/office/drawing/2014/main" id="{CEF351AC-BC2B-5341-AFA5-BE4EBE38FB95}"/>
              </a:ext>
            </a:extLst>
          </p:cNvPr>
          <p:cNvCxnSpPr/>
          <p:nvPr/>
        </p:nvCxnSpPr>
        <p:spPr>
          <a:xfrm rot="10800000">
            <a:off x="8500533" y="2844801"/>
            <a:ext cx="778934" cy="270933"/>
          </a:xfrm>
          <a:prstGeom prst="bentConnector3">
            <a:avLst>
              <a:gd name="adj1" fmla="val -725"/>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384AEB4C-7F7D-3745-8332-81E63FD4F3C0}"/>
              </a:ext>
            </a:extLst>
          </p:cNvPr>
          <p:cNvSpPr txBox="1"/>
          <p:nvPr/>
        </p:nvSpPr>
        <p:spPr>
          <a:xfrm>
            <a:off x="2331744" y="1984668"/>
            <a:ext cx="7146364" cy="307777"/>
          </a:xfrm>
          <a:prstGeom prst="rect">
            <a:avLst/>
          </a:prstGeom>
          <a:solidFill>
            <a:schemeClr val="bg1">
              <a:lumMod val="95000"/>
            </a:schemeClr>
          </a:solidFill>
        </p:spPr>
        <p:txBody>
          <a:bodyPr wrap="square" rtlCol="0">
            <a:spAutoFit/>
          </a:bodyPr>
          <a:lstStyle/>
          <a:p>
            <a:pPr marL="7938" lvl="1"/>
            <a:r>
              <a:rPr lang="en-US" sz="1400" dirty="0">
                <a:latin typeface="Consolas" panose="020B0609020204030204" pitchFamily="49" charset="0"/>
                <a:cs typeface="Consolas" panose="020B0609020204030204" pitchFamily="49" charset="0"/>
              </a:rPr>
              <a:t>$ </a:t>
            </a:r>
            <a:r>
              <a:rPr lang="en-US" sz="1400" dirty="0" err="1">
                <a:latin typeface="Consolas" panose="020B0609020204030204" pitchFamily="49" charset="0"/>
                <a:cs typeface="Consolas" panose="020B0609020204030204" pitchFamily="49" charset="0"/>
              </a:rPr>
              <a:t>sinfo</a:t>
            </a:r>
            <a:r>
              <a:rPr lang="en-US" sz="1400" dirty="0">
                <a:latin typeface="Consolas" panose="020B0609020204030204" pitchFamily="49" charset="0"/>
                <a:cs typeface="Consolas" panose="020B0609020204030204" pitchFamily="49" charset="0"/>
              </a:rPr>
              <a:t> -p short --Format=</a:t>
            </a:r>
            <a:r>
              <a:rPr lang="en-US" sz="1400" dirty="0" err="1">
                <a:latin typeface="Consolas" panose="020B0609020204030204" pitchFamily="49" charset="0"/>
                <a:cs typeface="Consolas" panose="020B0609020204030204" pitchFamily="49" charset="0"/>
              </a:rPr>
              <a:t>nodes,cpus,memory,nodeai,features</a:t>
            </a:r>
            <a:endParaRPr lang="en-US" sz="1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129933476"/>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32C4460A-6710-1146-8863-0F9A6FDA9F11}" vid="{3C52ADA3-3064-4249-9D2B-2CA6EDD8E2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8550</TotalTime>
  <Words>2908</Words>
  <Application>Microsoft Macintosh PowerPoint</Application>
  <PresentationFormat>Widescreen</PresentationFormat>
  <Paragraphs>355</Paragraphs>
  <Slides>22</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American Typewriter</vt:lpstr>
      <vt:lpstr>Arial</vt:lpstr>
      <vt:lpstr>Calibri</vt:lpstr>
      <vt:lpstr>Consolas</vt:lpstr>
      <vt:lpstr>Courier New</vt:lpstr>
      <vt:lpstr>Helvetica Neue</vt:lpstr>
      <vt:lpstr>Real Head Pro</vt:lpstr>
      <vt:lpstr>Real Text Pro</vt:lpstr>
      <vt:lpstr>Real Text Pro Demibold</vt:lpstr>
      <vt:lpstr>1_Office Theme</vt:lpstr>
      <vt:lpstr>Optimizing Bioinformatics workflows on Discovery  Summer Bootcamp 2021</vt:lpstr>
      <vt:lpstr>PowerPoint Presentation</vt:lpstr>
      <vt:lpstr>PowerPoint Presentation</vt:lpstr>
      <vt:lpstr>Discovery</vt:lpstr>
      <vt:lpstr>General terminology</vt:lpstr>
      <vt:lpstr>General terminology</vt:lpstr>
      <vt:lpstr>Best practices for efficient resource utilization</vt:lpstr>
      <vt:lpstr>Best practices for efficient resource utilization</vt:lpstr>
      <vt:lpstr>Best practices for efficient resource utilization</vt:lpstr>
      <vt:lpstr>Best practices for efficient resource utilization</vt:lpstr>
      <vt:lpstr>Best practices for efficient resource utilization</vt:lpstr>
      <vt:lpstr>Best practices for efficient resource utilization</vt:lpstr>
      <vt:lpstr>PowerPoint Presentation</vt:lpstr>
      <vt:lpstr>Exercise 1</vt:lpstr>
      <vt:lpstr>Exercise 1</vt:lpstr>
      <vt:lpstr>Exercise 1</vt:lpstr>
      <vt:lpstr>Exercise 2</vt:lpstr>
      <vt:lpstr>Exercise 2</vt:lpstr>
      <vt:lpstr>Exercise 3</vt:lpstr>
      <vt:lpstr>Exercise 3</vt:lpstr>
      <vt:lpstr>Exercise 3</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Optimizing resource utilization for Bioinformatics programs</dc:title>
  <dc:subject/>
  <dc:creator>Sekar, Shobana</dc:creator>
  <cp:keywords/>
  <dc:description/>
  <cp:lastModifiedBy>Sekar, Shobana</cp:lastModifiedBy>
  <cp:revision>96</cp:revision>
  <dcterms:created xsi:type="dcterms:W3CDTF">2021-04-30T03:34:07Z</dcterms:created>
  <dcterms:modified xsi:type="dcterms:W3CDTF">2021-06-07T19:56:46Z</dcterms:modified>
  <cp:category/>
</cp:coreProperties>
</file>

<file path=docProps/thumbnail.jpeg>
</file>